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1" r:id="rId1"/>
    <p:sldMasterId id="2147483792" r:id="rId2"/>
    <p:sldMasterId id="2147483772" r:id="rId3"/>
    <p:sldMasterId id="2147483793" r:id="rId4"/>
    <p:sldMasterId id="2147483794" r:id="rId5"/>
  </p:sldMasterIdLst>
  <p:notesMasterIdLst>
    <p:notesMasterId r:id="rId42"/>
  </p:notesMasterIdLst>
  <p:handoutMasterIdLst>
    <p:handoutMasterId r:id="rId43"/>
  </p:handoutMasterIdLst>
  <p:sldIdLst>
    <p:sldId id="256" r:id="rId6"/>
    <p:sldId id="603" r:id="rId7"/>
    <p:sldId id="263" r:id="rId8"/>
    <p:sldId id="604" r:id="rId9"/>
    <p:sldId id="585" r:id="rId10"/>
    <p:sldId id="586" r:id="rId11"/>
    <p:sldId id="609" r:id="rId12"/>
    <p:sldId id="602" r:id="rId13"/>
    <p:sldId id="311" r:id="rId14"/>
    <p:sldId id="588" r:id="rId15"/>
    <p:sldId id="587" r:id="rId16"/>
    <p:sldId id="605" r:id="rId17"/>
    <p:sldId id="606" r:id="rId18"/>
    <p:sldId id="265" r:id="rId19"/>
    <p:sldId id="616" r:id="rId20"/>
    <p:sldId id="608" r:id="rId21"/>
    <p:sldId id="610" r:id="rId22"/>
    <p:sldId id="614" r:id="rId23"/>
    <p:sldId id="589" r:id="rId24"/>
    <p:sldId id="591" r:id="rId25"/>
    <p:sldId id="592" r:id="rId26"/>
    <p:sldId id="615" r:id="rId27"/>
    <p:sldId id="275" r:id="rId28"/>
    <p:sldId id="276" r:id="rId29"/>
    <p:sldId id="277" r:id="rId30"/>
    <p:sldId id="278" r:id="rId31"/>
    <p:sldId id="279" r:id="rId32"/>
    <p:sldId id="267" r:id="rId33"/>
    <p:sldId id="611" r:id="rId34"/>
    <p:sldId id="479" r:id="rId35"/>
    <p:sldId id="612" r:id="rId36"/>
    <p:sldId id="310" r:id="rId37"/>
    <p:sldId id="599" r:id="rId38"/>
    <p:sldId id="617" r:id="rId39"/>
    <p:sldId id="261" r:id="rId40"/>
    <p:sldId id="601" r:id="rId41"/>
  </p:sldIdLst>
  <p:sldSz cx="9144000" cy="5143500" type="screen16x9"/>
  <p:notesSz cx="6858000" cy="9144000"/>
  <p:defaultTextStyle>
    <a:defPPr>
      <a:defRPr lang="fr-FR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F5852C3B-9182-FB48-B3A9-79A53E9DF4FC}">
          <p14:sldIdLst>
            <p14:sldId id="256"/>
            <p14:sldId id="603"/>
            <p14:sldId id="263"/>
            <p14:sldId id="604"/>
            <p14:sldId id="585"/>
            <p14:sldId id="586"/>
            <p14:sldId id="609"/>
            <p14:sldId id="602"/>
            <p14:sldId id="311"/>
            <p14:sldId id="588"/>
            <p14:sldId id="587"/>
            <p14:sldId id="605"/>
            <p14:sldId id="606"/>
            <p14:sldId id="265"/>
            <p14:sldId id="616"/>
            <p14:sldId id="608"/>
            <p14:sldId id="610"/>
            <p14:sldId id="614"/>
            <p14:sldId id="589"/>
            <p14:sldId id="591"/>
            <p14:sldId id="592"/>
            <p14:sldId id="615"/>
            <p14:sldId id="275"/>
            <p14:sldId id="276"/>
            <p14:sldId id="277"/>
            <p14:sldId id="278"/>
            <p14:sldId id="279"/>
            <p14:sldId id="267"/>
            <p14:sldId id="611"/>
            <p14:sldId id="479"/>
            <p14:sldId id="612"/>
            <p14:sldId id="310"/>
            <p14:sldId id="599"/>
            <p14:sldId id="617"/>
            <p14:sldId id="261"/>
            <p14:sldId id="601"/>
          </p14:sldIdLst>
        </p14:section>
      </p14:sectionLst>
    </p:ext>
    <p:ext uri="{EFAFB233-063F-42B5-8137-9DF3F51BA10A}">
      <p15:sldGuideLst xmlns:p15="http://schemas.microsoft.com/office/powerpoint/2012/main">
        <p15:guide id="2" pos="5522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2A6D81"/>
    <a:srgbClr val="E4ECEC"/>
    <a:srgbClr val="00A0AF"/>
    <a:srgbClr val="325A53"/>
    <a:srgbClr val="54958B"/>
    <a:srgbClr val="004354"/>
    <a:srgbClr val="005C72"/>
    <a:srgbClr val="007A98"/>
    <a:srgbClr val="0099BF"/>
    <a:srgbClr val="0E1A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58" autoAdjust="0"/>
    <p:restoredTop sz="78930" autoAdjust="0"/>
  </p:normalViewPr>
  <p:slideViewPr>
    <p:cSldViewPr snapToGrid="0" snapToObjects="1" showGuides="1">
      <p:cViewPr varScale="1">
        <p:scale>
          <a:sx n="133" d="100"/>
          <a:sy n="133" d="100"/>
        </p:scale>
        <p:origin x="400" y="192"/>
      </p:cViewPr>
      <p:guideLst>
        <p:guide pos="5522"/>
        <p:guide orient="horz" pos="1620"/>
      </p:guideLst>
    </p:cSldViewPr>
  </p:slideViewPr>
  <p:outlineViewPr>
    <p:cViewPr>
      <p:scale>
        <a:sx n="33" d="100"/>
        <a:sy n="33" d="100"/>
      </p:scale>
      <p:origin x="0" y="-1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Global datasphere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Sheet1!$A$2:$A$12</c:f>
              <c:numCache>
                <c:formatCode>General</c:formatCode>
                <c:ptCount val="1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</c:numCache>
            </c:numRef>
          </c:cat>
          <c:val>
            <c:numRef>
              <c:f>Sheet1!$B$2:$B$12</c:f>
              <c:numCache>
                <c:formatCode>0.00</c:formatCode>
                <c:ptCount val="11"/>
                <c:pt idx="0">
                  <c:v>16</c:v>
                </c:pt>
                <c:pt idx="1">
                  <c:v>19.8</c:v>
                </c:pt>
                <c:pt idx="2">
                  <c:v>25</c:v>
                </c:pt>
                <c:pt idx="3">
                  <c:v>32</c:v>
                </c:pt>
                <c:pt idx="4">
                  <c:v>40</c:v>
                </c:pt>
                <c:pt idx="5">
                  <c:v>50</c:v>
                </c:pt>
                <c:pt idx="6">
                  <c:v>60</c:v>
                </c:pt>
                <c:pt idx="7">
                  <c:v>75</c:v>
                </c:pt>
                <c:pt idx="8">
                  <c:v>98</c:v>
                </c:pt>
                <c:pt idx="9">
                  <c:v>120</c:v>
                </c:pt>
                <c:pt idx="10">
                  <c:v>160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CD-CF4A-B1F1-BA50B418A2D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Annotated data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cat>
            <c:numRef>
              <c:f>Sheet1!$A$2:$A$12</c:f>
              <c:numCache>
                <c:formatCode>General</c:formatCode>
                <c:ptCount val="1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</c:numCache>
            </c:numRef>
          </c:cat>
          <c:val>
            <c:numRef>
              <c:f>Sheet1!$C$2:$C$12</c:f>
              <c:numCache>
                <c:formatCode>0.00</c:formatCode>
                <c:ptCount val="11"/>
                <c:pt idx="0">
                  <c:v>0.8</c:v>
                </c:pt>
                <c:pt idx="1">
                  <c:v>1</c:v>
                </c:pt>
                <c:pt idx="2">
                  <c:v>2.2999999999999998</c:v>
                </c:pt>
                <c:pt idx="3">
                  <c:v>3.2</c:v>
                </c:pt>
                <c:pt idx="4">
                  <c:v>4.0999999999999996</c:v>
                </c:pt>
                <c:pt idx="5">
                  <c:v>5</c:v>
                </c:pt>
                <c:pt idx="6">
                  <c:v>7.5</c:v>
                </c:pt>
                <c:pt idx="7">
                  <c:v>9.8000000000000007</c:v>
                </c:pt>
                <c:pt idx="8">
                  <c:v>13</c:v>
                </c:pt>
                <c:pt idx="9">
                  <c:v>17.5</c:v>
                </c:pt>
                <c:pt idx="10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4CD-CF4A-B1F1-BA50B418A2D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Loss because of ontology evolution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cat>
            <c:numRef>
              <c:f>Sheet1!$A$2:$A$12</c:f>
              <c:numCache>
                <c:formatCode>General</c:formatCode>
                <c:ptCount val="1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</c:numCache>
            </c:numRef>
          </c:cat>
          <c:val>
            <c:numRef>
              <c:f>Sheet1!$D$2:$D$12</c:f>
              <c:numCache>
                <c:formatCode>0.00</c:formatCode>
                <c:ptCount val="11"/>
                <c:pt idx="0">
                  <c:v>0.08</c:v>
                </c:pt>
                <c:pt idx="1">
                  <c:v>0.18</c:v>
                </c:pt>
                <c:pt idx="2">
                  <c:v>0.41</c:v>
                </c:pt>
                <c:pt idx="3">
                  <c:v>0.73</c:v>
                </c:pt>
                <c:pt idx="4">
                  <c:v>1.1399999999999999</c:v>
                </c:pt>
                <c:pt idx="5">
                  <c:v>1.64</c:v>
                </c:pt>
                <c:pt idx="6">
                  <c:v>2.39</c:v>
                </c:pt>
                <c:pt idx="7">
                  <c:v>3.37</c:v>
                </c:pt>
                <c:pt idx="8">
                  <c:v>4.67</c:v>
                </c:pt>
                <c:pt idx="9">
                  <c:v>6.42</c:v>
                </c:pt>
                <c:pt idx="10">
                  <c:v>8.92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4CD-CF4A-B1F1-BA50B418A2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15798831"/>
        <c:axId val="515800527"/>
      </c:areaChart>
      <c:catAx>
        <c:axId val="51579883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5800527"/>
        <c:crosses val="autoZero"/>
        <c:auto val="1"/>
        <c:lblAlgn val="ctr"/>
        <c:lblOffset val="100"/>
        <c:noMultiLvlLbl val="0"/>
      </c:catAx>
      <c:valAx>
        <c:axId val="515800527"/>
        <c:scaling>
          <c:orientation val="minMax"/>
          <c:max val="16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dirty="0"/>
                  <a:t>Zettabytes (10</a:t>
                </a:r>
                <a:r>
                  <a:rPr lang="en-GB" baseline="30000" dirty="0"/>
                  <a:t>9</a:t>
                </a:r>
                <a:r>
                  <a:rPr lang="en-GB" dirty="0"/>
                  <a:t> Terabytes)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5798831"/>
        <c:crosses val="autoZero"/>
        <c:crossBetween val="midCat"/>
        <c:majorUnit val="10"/>
        <c:min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Annotated data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cat>
            <c:numRef>
              <c:f>Sheet1!$A$2:$A$12</c:f>
              <c:numCache>
                <c:formatCode>General</c:formatCode>
                <c:ptCount val="1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</c:numCache>
            </c:numRef>
          </c:cat>
          <c:val>
            <c:numRef>
              <c:f>Sheet1!$C$2:$C$12</c:f>
              <c:numCache>
                <c:formatCode>0.00</c:formatCode>
                <c:ptCount val="11"/>
                <c:pt idx="0">
                  <c:v>0.8</c:v>
                </c:pt>
                <c:pt idx="1">
                  <c:v>1</c:v>
                </c:pt>
                <c:pt idx="2">
                  <c:v>2.2999999999999998</c:v>
                </c:pt>
                <c:pt idx="3">
                  <c:v>3.2</c:v>
                </c:pt>
                <c:pt idx="4">
                  <c:v>4.0999999999999996</c:v>
                </c:pt>
                <c:pt idx="5">
                  <c:v>5</c:v>
                </c:pt>
                <c:pt idx="6">
                  <c:v>7.5</c:v>
                </c:pt>
                <c:pt idx="7">
                  <c:v>9.8000000000000007</c:v>
                </c:pt>
                <c:pt idx="8">
                  <c:v>13</c:v>
                </c:pt>
                <c:pt idx="9">
                  <c:v>17.5</c:v>
                </c:pt>
                <c:pt idx="10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4CD-CF4A-B1F1-BA50B418A2DB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Loss because of ontology evolution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cat>
            <c:numRef>
              <c:f>Sheet1!$A$2:$A$12</c:f>
              <c:numCache>
                <c:formatCode>General</c:formatCode>
                <c:ptCount val="1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</c:numCache>
            </c:numRef>
          </c:cat>
          <c:val>
            <c:numRef>
              <c:f>Sheet1!$D$2:$D$12</c:f>
              <c:numCache>
                <c:formatCode>0.00</c:formatCode>
                <c:ptCount val="11"/>
                <c:pt idx="0">
                  <c:v>0.08</c:v>
                </c:pt>
                <c:pt idx="1">
                  <c:v>0.18</c:v>
                </c:pt>
                <c:pt idx="2">
                  <c:v>0.41</c:v>
                </c:pt>
                <c:pt idx="3">
                  <c:v>0.73</c:v>
                </c:pt>
                <c:pt idx="4">
                  <c:v>1.1399999999999999</c:v>
                </c:pt>
                <c:pt idx="5">
                  <c:v>1.64</c:v>
                </c:pt>
                <c:pt idx="6">
                  <c:v>2.39</c:v>
                </c:pt>
                <c:pt idx="7">
                  <c:v>3.37</c:v>
                </c:pt>
                <c:pt idx="8">
                  <c:v>4.67</c:v>
                </c:pt>
                <c:pt idx="9">
                  <c:v>6.42</c:v>
                </c:pt>
                <c:pt idx="10">
                  <c:v>8.92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4CD-CF4A-B1F1-BA50B418A2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15798831"/>
        <c:axId val="515800527"/>
      </c:areaChart>
      <c:catAx>
        <c:axId val="51579883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5800527"/>
        <c:crosses val="autoZero"/>
        <c:auto val="1"/>
        <c:lblAlgn val="ctr"/>
        <c:lblOffset val="100"/>
        <c:noMultiLvlLbl val="0"/>
      </c:catAx>
      <c:valAx>
        <c:axId val="515800527"/>
        <c:scaling>
          <c:orientation val="minMax"/>
          <c:max val="2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dirty="0"/>
                  <a:t>Zettabytes (10</a:t>
                </a:r>
                <a:r>
                  <a:rPr lang="en-GB" baseline="30000" dirty="0"/>
                  <a:t>9</a:t>
                </a:r>
                <a:r>
                  <a:rPr lang="en-GB" dirty="0"/>
                  <a:t> Terabytes)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none"/>
        <c:minorTickMark val="none"/>
        <c:tickLblPos val="nextTo"/>
        <c:spPr>
          <a:noFill/>
          <a:ln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5798831"/>
        <c:crosses val="autoZero"/>
        <c:crossBetween val="midCat"/>
        <c:majorUnit val="5"/>
        <c:min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C57865B-581A-2041-9FAB-16FB9832E30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7447541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H" noProof="0"/>
              <a:t>Cliquez pour modifier les styles du texte du masque</a:t>
            </a:r>
          </a:p>
          <a:p>
            <a:pPr lvl="1"/>
            <a:r>
              <a:rPr lang="fr-CH" noProof="0"/>
              <a:t>Deuxième niveau</a:t>
            </a:r>
          </a:p>
          <a:p>
            <a:pPr lvl="2"/>
            <a:r>
              <a:rPr lang="fr-CH" noProof="0"/>
              <a:t>Troisième niveau</a:t>
            </a:r>
          </a:p>
          <a:p>
            <a:pPr lvl="3"/>
            <a:r>
              <a:rPr lang="fr-CH" noProof="0"/>
              <a:t>Quatrième niveau</a:t>
            </a:r>
          </a:p>
          <a:p>
            <a:pPr lvl="4"/>
            <a:r>
              <a:rPr lang="fr-CH" noProof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BEFA453-B733-2448-925F-649EDF3878D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7388480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EFA453-B733-2448-925F-649EDF3878D2}" type="slidenum">
              <a:rPr lang="fr-FR" smtClean="0"/>
              <a:pPr>
                <a:defRPr/>
              </a:pPr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04037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Pregnancy (</a:t>
            </a:r>
            <a:r>
              <a:rPr lang="en-US" dirty="0" err="1"/>
              <a:t>MeSH</a:t>
            </a:r>
            <a:r>
              <a:rPr lang="en-US" dirty="0"/>
              <a:t>, 1963)</a:t>
            </a:r>
          </a:p>
          <a:p>
            <a:r>
              <a:rPr lang="en-US" dirty="0" err="1"/>
              <a:t>Hypertention</a:t>
            </a:r>
            <a:r>
              <a:rPr lang="en-US" dirty="0"/>
              <a:t> (</a:t>
            </a:r>
            <a:r>
              <a:rPr lang="en-US" dirty="0" err="1"/>
              <a:t>MeSH</a:t>
            </a:r>
            <a:r>
              <a:rPr lang="en-US" dirty="0"/>
              <a:t>, ??)</a:t>
            </a:r>
          </a:p>
          <a:p>
            <a:r>
              <a:rPr lang="en-US" dirty="0"/>
              <a:t>Pregnancy-induced </a:t>
            </a:r>
            <a:r>
              <a:rPr lang="en-US" dirty="0" err="1"/>
              <a:t>hypertention</a:t>
            </a:r>
            <a:r>
              <a:rPr lang="en-US" dirty="0"/>
              <a:t> (</a:t>
            </a:r>
            <a:r>
              <a:rPr lang="en-US" dirty="0" err="1"/>
              <a:t>MeSH</a:t>
            </a:r>
            <a:r>
              <a:rPr lang="en-US" dirty="0"/>
              <a:t>, 2005)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EFA453-B733-2448-925F-649EDF3878D2}" type="slidenum">
              <a:rPr lang="fr-FR" smtClean="0"/>
              <a:pPr>
                <a:defRPr/>
              </a:pPr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6680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EFA453-B733-2448-925F-649EDF3878D2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264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EFA453-B733-2448-925F-649EDF3878D2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43475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EFA453-B733-2448-925F-649EDF3878D2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6467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35A48F6D-D359-4F75-9144-F2382822BB02}" type="slidenum">
              <a:rPr lang="en-US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5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90605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35A48F6D-D359-4F75-9144-F2382822BB02}" type="slidenum">
              <a:rPr lang="en-US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6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392187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EFA453-B733-2448-925F-649EDF3878D2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84888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EFA453-B733-2448-925F-649EDF3878D2}" type="slidenum">
              <a:rPr lang="fr-FR" smtClean="0"/>
              <a:pPr>
                <a:defRPr/>
              </a:pPr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6191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is KG?</a:t>
            </a:r>
          </a:p>
          <a:p>
            <a:endParaRPr lang="en-US" dirty="0"/>
          </a:p>
          <a:p>
            <a:r>
              <a:rPr lang="en-US" dirty="0"/>
              <a:t>What is past information?</a:t>
            </a:r>
          </a:p>
          <a:p>
            <a:endParaRPr lang="en-US" dirty="0"/>
          </a:p>
          <a:p>
            <a:r>
              <a:rPr lang="en-US" dirty="0"/>
              <a:t>Highlight keywords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EFA453-B733-2448-925F-649EDF3878D2}" type="slidenum">
              <a:rPr lang="fr-FR" smtClean="0"/>
              <a:pPr>
                <a:defRPr/>
              </a:pPr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9631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6.wm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g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26300" cy="5143500"/>
          </a:xfrm>
          <a:prstGeom prst="rect">
            <a:avLst/>
          </a:prstGeom>
        </p:spPr>
      </p:pic>
      <p:sp>
        <p:nvSpPr>
          <p:cNvPr id="10" name="Titre 7"/>
          <p:cNvSpPr>
            <a:spLocks noGrp="1"/>
          </p:cNvSpPr>
          <p:nvPr>
            <p:ph type="title" hasCustomPrompt="1"/>
          </p:nvPr>
        </p:nvSpPr>
        <p:spPr>
          <a:xfrm>
            <a:off x="1070995" y="2730500"/>
            <a:ext cx="4922127" cy="1056808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2000" b="1" i="0" cap="none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fr-FR" dirty="0"/>
          </a:p>
        </p:txBody>
      </p:sp>
      <p:pic>
        <p:nvPicPr>
          <p:cNvPr id="14" name="Image 8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0"/>
          <a:stretch/>
        </p:blipFill>
        <p:spPr bwMode="auto">
          <a:xfrm>
            <a:off x="7051590" y="4445027"/>
            <a:ext cx="1810433" cy="3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726510" y="752049"/>
            <a:ext cx="5209594" cy="1644481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>
              <a:defRPr sz="1100">
                <a:solidFill>
                  <a:schemeClr val="tx2"/>
                </a:solidFill>
              </a:defRPr>
            </a:lvl2pPr>
            <a:lvl3pPr>
              <a:defRPr sz="11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>
          <a:xfrm>
            <a:off x="1070995" y="4819012"/>
            <a:ext cx="1135339" cy="273844"/>
          </a:xfrm>
        </p:spPr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90525" y="4823027"/>
            <a:ext cx="635986" cy="273844"/>
          </a:xfrm>
        </p:spPr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9224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7338" y="1657350"/>
            <a:ext cx="4068562" cy="2774607"/>
          </a:xfrm>
        </p:spPr>
        <p:txBody>
          <a:bodyPr>
            <a:normAutofit/>
          </a:bodyPr>
          <a:lstStyle>
            <a:lvl1pPr>
              <a:defRPr sz="1600">
                <a:latin typeface="Arial"/>
                <a:cs typeface="Arial"/>
              </a:defRPr>
            </a:lvl1pPr>
            <a:lvl2pPr>
              <a:defRPr sz="15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600">
                <a:latin typeface="Arial"/>
                <a:cs typeface="Arial"/>
              </a:defRPr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4"/>
          </p:nvPr>
        </p:nvSpPr>
        <p:spPr>
          <a:xfrm>
            <a:off x="4607900" y="1657351"/>
            <a:ext cx="4140000" cy="2774514"/>
          </a:xfrm>
        </p:spPr>
        <p:txBody>
          <a:bodyPr>
            <a:normAutofit/>
          </a:bodyPr>
          <a:lstStyle>
            <a:lvl1pPr>
              <a:defRPr sz="1600">
                <a:latin typeface="Arial"/>
                <a:cs typeface="Arial"/>
              </a:defRPr>
            </a:lvl1pPr>
            <a:lvl2pPr>
              <a:defRPr sz="15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600">
                <a:latin typeface="Arial"/>
                <a:cs typeface="Arial"/>
              </a:defRPr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</p:txBody>
      </p:sp>
      <p:sp>
        <p:nvSpPr>
          <p:cNvPr id="14" name="Espace réservé du texte 8"/>
          <p:cNvSpPr>
            <a:spLocks noGrp="1"/>
          </p:cNvSpPr>
          <p:nvPr>
            <p:ph type="body" sz="quarter" idx="15"/>
          </p:nvPr>
        </p:nvSpPr>
        <p:spPr>
          <a:xfrm>
            <a:off x="4614418" y="1058018"/>
            <a:ext cx="4140000" cy="465879"/>
          </a:xfrm>
        </p:spPr>
        <p:txBody>
          <a:bodyPr anchor="b">
            <a:noAutofit/>
          </a:bodyPr>
          <a:lstStyle>
            <a:lvl1pPr marL="0" indent="0" algn="l" defTabSz="457200" rtl="0" eaLnBrk="1" latinLnBrk="0" hangingPunct="1">
              <a:spcBef>
                <a:spcPct val="0"/>
              </a:spcBef>
              <a:buNone/>
              <a:defRPr lang="fr-CH" sz="1700" b="1" i="0" kern="1200" cap="none" dirty="0" smtClean="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  <a:lvl2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2pPr>
            <a:lvl3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3pPr>
            <a:lvl4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4pPr>
            <a:lvl5pPr marL="0" indent="0" algn="l" defTabSz="457200" rtl="0" eaLnBrk="1" latinLnBrk="0" hangingPunct="1">
              <a:spcBef>
                <a:spcPct val="0"/>
              </a:spcBef>
              <a:buNone/>
              <a:defRPr lang="fr-FR" sz="2800" kern="1200" cap="none" dirty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5pPr>
          </a:lstStyle>
          <a:p>
            <a:pPr lvl="0"/>
            <a:r>
              <a:rPr lang="fr-CH" dirty="0"/>
              <a:t>Click to </a:t>
            </a:r>
            <a:r>
              <a:rPr lang="fr-CH" dirty="0" err="1"/>
              <a:t>edit</a:t>
            </a:r>
            <a:r>
              <a:rPr lang="fr-CH" dirty="0"/>
              <a:t> Master </a:t>
            </a:r>
            <a:r>
              <a:rPr lang="fr-CH" dirty="0" err="1"/>
              <a:t>text</a:t>
            </a:r>
            <a:r>
              <a:rPr lang="fr-CH" dirty="0"/>
              <a:t> styles</a:t>
            </a:r>
          </a:p>
        </p:txBody>
      </p:sp>
      <p:sp>
        <p:nvSpPr>
          <p:cNvPr id="15" name="Espace réservé du texte 8"/>
          <p:cNvSpPr>
            <a:spLocks noGrp="1"/>
          </p:cNvSpPr>
          <p:nvPr>
            <p:ph type="body" sz="quarter" idx="16"/>
          </p:nvPr>
        </p:nvSpPr>
        <p:spPr>
          <a:xfrm>
            <a:off x="287338" y="1058018"/>
            <a:ext cx="4075590" cy="465879"/>
          </a:xfrm>
        </p:spPr>
        <p:txBody>
          <a:bodyPr anchor="b">
            <a:noAutofit/>
          </a:bodyPr>
          <a:lstStyle>
            <a:lvl1pPr marL="0" indent="0" algn="l" defTabSz="457200" rtl="0" eaLnBrk="1" latinLnBrk="0" hangingPunct="1">
              <a:spcBef>
                <a:spcPct val="0"/>
              </a:spcBef>
              <a:buNone/>
              <a:defRPr lang="fr-CH" sz="1700" b="1" i="0" kern="1200" cap="none" dirty="0" smtClean="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  <a:lvl2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2pPr>
            <a:lvl3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3pPr>
            <a:lvl4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4pPr>
            <a:lvl5pPr marL="0" indent="0" algn="l" defTabSz="457200" rtl="0" eaLnBrk="1" latinLnBrk="0" hangingPunct="1">
              <a:spcBef>
                <a:spcPct val="0"/>
              </a:spcBef>
              <a:buNone/>
              <a:defRPr lang="fr-FR" sz="2800" kern="1200" cap="none" dirty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5pPr>
          </a:lstStyle>
          <a:p>
            <a:pPr lvl="0"/>
            <a:r>
              <a:rPr lang="fr-CH"/>
              <a:t>Click to </a:t>
            </a:r>
            <a:r>
              <a:rPr lang="fr-CH" dirty="0" err="1"/>
              <a:t>edit</a:t>
            </a:r>
            <a:r>
              <a:rPr lang="fr-CH" dirty="0"/>
              <a:t> Master </a:t>
            </a:r>
            <a:r>
              <a:rPr lang="fr-CH" dirty="0" err="1"/>
              <a:t>text</a:t>
            </a:r>
            <a:r>
              <a:rPr lang="fr-CH" dirty="0"/>
              <a:t>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956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4"/>
          </p:nvPr>
        </p:nvSpPr>
        <p:spPr>
          <a:xfrm>
            <a:off x="287337" y="1079897"/>
            <a:ext cx="8467726" cy="336029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CH" dirty="0"/>
              <a:t>Click to edit Master text styles</a:t>
            </a:r>
          </a:p>
          <a:p>
            <a:pPr lvl="1"/>
            <a:r>
              <a:rPr lang="fr-CH" dirty="0"/>
              <a:t>Second level</a:t>
            </a:r>
          </a:p>
          <a:p>
            <a:pPr lvl="2"/>
            <a:r>
              <a:rPr lang="fr-CH" dirty="0"/>
              <a:t>Third level</a:t>
            </a:r>
          </a:p>
          <a:p>
            <a:pPr lvl="3"/>
            <a:r>
              <a:rPr lang="fr-CH" dirty="0"/>
              <a:t>Fourth level</a:t>
            </a:r>
          </a:p>
          <a:p>
            <a:pPr lvl="4"/>
            <a:r>
              <a:rPr lang="fr-CH" dirty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5806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E1ECA-2BD9-8143-8A76-1F25B1782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81FB1C-245B-D54A-B72D-C923FCF94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E3E1D0-1786-734D-9684-9AA0C1089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DE69EC-7351-3741-A9EB-6B2B26FA8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900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23DECF-326B-2B42-9DA1-502830851D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0CA75D-9F2A-D646-B498-E1089D79FF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A125C7-5DBB-2741-AEE0-A4AAF68DC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395477-7768-7049-8C92-32AC1BEA2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7F5FB7-B2FF-3A4F-A5F9-0FB46CB8F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087135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C3A5F-04F4-9844-A026-9B43E7315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ED939-028F-DF4A-B79D-3847AB2F06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4CD091-7D1D-CD41-8745-6353FA7D5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0047C-EA1B-6F4A-8260-88EBFAE92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CAD9C7-313A-734A-98C7-E23C2D6CB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00545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E9C83-2253-9D4E-9856-2B782DB57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ACB374-B6E0-5847-9723-B01457DF4C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9AA11E-5522-2C47-ACC8-3C4333764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DD947D-282B-7A41-89B8-AA7326B89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C0C839-5856-F042-BE49-6C878F2D6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829697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50A05-61A5-8A47-8F8E-4937C1298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D94834-9851-6E44-8A70-4CC61E691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ABA6D6-C690-FE4B-B31C-975D856BC4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F8BE5C-1014-2743-83F0-F592B9062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4A1351-F786-334C-AAF8-5DD76875A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960062-11B0-4048-816C-752226603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997087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1F0F-2246-7B40-B930-8FB01638B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43FB67-B163-5B45-8656-04E632791F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9BADF5-5A3C-5040-B559-CEED2BF1FC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382111-07AC-AF4F-9AAA-3BD21C1F70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CD8F11-62E7-B147-8FF1-1E555CC0D6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3A33A9-7172-2B43-A4CF-E39CB87A0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E8C2E0-9C58-844F-9B56-D3A795FDD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CFF3092-815A-5C49-B3C3-776FA50BE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083231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65B12-9BD7-994D-8B54-FCAFCD8E3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02E285-849D-A545-B739-0207A4F12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05E50E-CBD8-FF41-83F4-DE5F0A326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A449DF-52F5-6F4E-90AC-44474DA21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153037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512210B-0F74-3F45-9175-A2675FACC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D3EBBA-51FC-4340-A4E4-99D79CA2D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2A37A4-63DC-924C-836C-7A406167F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298362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584325" y="1080000"/>
            <a:ext cx="7170096" cy="3645000"/>
          </a:xfrm>
        </p:spPr>
        <p:txBody>
          <a:bodyPr>
            <a:normAutofit/>
          </a:bodyPr>
          <a:lstStyle>
            <a:lvl1pPr>
              <a:defRPr sz="1600">
                <a:latin typeface="Arial"/>
                <a:cs typeface="Arial"/>
              </a:defRPr>
            </a:lvl1pPr>
            <a:lvl2pPr>
              <a:defRPr sz="15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6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1584325" y="544276"/>
            <a:ext cx="5299028" cy="329510"/>
          </a:xfrm>
        </p:spPr>
        <p:txBody>
          <a:bodyPr anchor="b">
            <a:noAutofit/>
          </a:bodyPr>
          <a:lstStyle>
            <a:lvl1pPr marL="0" indent="0" algn="l" defTabSz="457200" rtl="0" eaLnBrk="1" latinLnBrk="0" hangingPunct="1">
              <a:spcBef>
                <a:spcPct val="0"/>
              </a:spcBef>
              <a:buNone/>
              <a:defRPr lang="fr-CH" sz="1900" b="1" i="0" kern="1200" cap="none" dirty="0" smtClean="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  <a:lvl2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2pPr>
            <a:lvl3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3pPr>
            <a:lvl4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4pPr>
            <a:lvl5pPr marL="0" indent="0" algn="l" defTabSz="457200" rtl="0" eaLnBrk="1" latinLnBrk="0" hangingPunct="1">
              <a:spcBef>
                <a:spcPct val="0"/>
              </a:spcBef>
              <a:buNone/>
              <a:defRPr lang="fr-FR" sz="2800" kern="1200" cap="none" dirty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84512" y="128858"/>
            <a:ext cx="5298842" cy="406519"/>
          </a:xfrm>
          <a:prstGeom prst="rect">
            <a:avLst/>
          </a:prstGeom>
        </p:spPr>
        <p:txBody>
          <a:bodyPr/>
          <a:lstStyle>
            <a:lvl1pPr>
              <a:defRPr sz="2000" b="1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7144" y="4823027"/>
            <a:ext cx="1271971" cy="273844"/>
          </a:xfrm>
          <a:prstGeom prst="rect">
            <a:avLst/>
          </a:prstGeom>
          <a:noFill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800">
                <a:solidFill>
                  <a:schemeClr val="tx2"/>
                </a:solidFill>
                <a:latin typeface="+mn-lt"/>
                <a:cs typeface="BentonSans Book" charset="0"/>
              </a:defRPr>
            </a:lvl1pPr>
          </a:lstStyle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493848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EBA96-3857-8643-BECF-3A8A091E7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D80B6-FBB9-4744-86FE-334DB6FF42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1C0C87-2FEF-404A-9355-E7B16C2A80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EF8CC2-9AF6-4147-9E59-15709ECA5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D81551-7C15-2F4B-9478-94E9A3352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B67CA2-3ADC-3840-B33D-FD6328DDA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996238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E3EE6-97A0-8549-B579-16B7AECA7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D01A88-7C90-4944-8931-5DE92222D5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6B26F2-DB9E-6D4E-9ABB-C7F3E5A35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EB54C-B2EB-0843-A7C9-C55EF47AD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37C230-B2D6-7642-8DB7-5863A9B3B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2A7119-E205-964D-9F13-C95C2DF0B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683214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30CB9-BC7C-EB47-84D9-7B6712896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248A1D-8411-EA4A-BC79-4CD04DBBC3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6927C-D586-B24B-91DC-1098702D5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CAB719-B67C-4442-AFDE-FCEFF0A64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8CD73B-4E39-3140-B5BB-22397A97D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750323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937C36D-BA63-2A48-A5AA-7C17EDE1D9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5210F1-DBF1-0E48-B947-CE0DA25AE5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63C93B-AFBD-324A-B81F-FF6C40AFF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DD2D41-71C6-574F-8923-66DB8FD57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F533B3-1915-1E4C-9532-D992806AB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313914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4"/>
          </p:nvPr>
        </p:nvSpPr>
        <p:spPr>
          <a:xfrm>
            <a:off x="287337" y="1079897"/>
            <a:ext cx="8467726" cy="336029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CH" dirty="0"/>
              <a:t>Click to edit Master text styles</a:t>
            </a:r>
          </a:p>
          <a:p>
            <a:pPr lvl="1"/>
            <a:r>
              <a:rPr lang="fr-CH" dirty="0"/>
              <a:t>Second level</a:t>
            </a:r>
          </a:p>
          <a:p>
            <a:pPr lvl="2"/>
            <a:r>
              <a:rPr lang="fr-CH" dirty="0"/>
              <a:t>Third level</a:t>
            </a:r>
          </a:p>
          <a:p>
            <a:pPr lvl="3"/>
            <a:r>
              <a:rPr lang="fr-CH" dirty="0"/>
              <a:t>Fourth level</a:t>
            </a:r>
          </a:p>
          <a:p>
            <a:pPr lvl="4"/>
            <a:r>
              <a:rPr lang="fr-CH" dirty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014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584325" y="1080637"/>
            <a:ext cx="3420050" cy="3645000"/>
          </a:xfrm>
        </p:spPr>
        <p:txBody>
          <a:bodyPr>
            <a:normAutofit/>
          </a:bodyPr>
          <a:lstStyle>
            <a:lvl1pPr>
              <a:defRPr sz="1600">
                <a:latin typeface="Arial"/>
                <a:cs typeface="Arial"/>
              </a:defRPr>
            </a:lvl1pPr>
            <a:lvl2pPr>
              <a:defRPr sz="15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6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4"/>
          </p:nvPr>
        </p:nvSpPr>
        <p:spPr>
          <a:xfrm>
            <a:off x="5300115" y="1079897"/>
            <a:ext cx="3454948" cy="3645000"/>
          </a:xfrm>
        </p:spPr>
        <p:txBody>
          <a:bodyPr>
            <a:normAutofit/>
          </a:bodyPr>
          <a:lstStyle>
            <a:lvl1pPr>
              <a:defRPr sz="1600">
                <a:latin typeface="Arial"/>
                <a:cs typeface="Arial"/>
              </a:defRPr>
            </a:lvl1pPr>
            <a:lvl2pPr>
              <a:defRPr sz="15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6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1584324" y="123825"/>
            <a:ext cx="5292726" cy="755650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242DE467-FF9F-2F4C-BE17-CB931B335D58}" type="slidenum">
              <a:rPr lang="en-US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81044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584325" y="1657350"/>
            <a:ext cx="3420048" cy="3067650"/>
          </a:xfrm>
        </p:spPr>
        <p:txBody>
          <a:bodyPr>
            <a:normAutofit/>
          </a:bodyPr>
          <a:lstStyle>
            <a:lvl1pPr>
              <a:defRPr sz="1600">
                <a:latin typeface="Arial"/>
                <a:cs typeface="Arial"/>
              </a:defRPr>
            </a:lvl1pPr>
            <a:lvl2pPr>
              <a:defRPr sz="15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6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4"/>
          </p:nvPr>
        </p:nvSpPr>
        <p:spPr>
          <a:xfrm>
            <a:off x="5335015" y="1657350"/>
            <a:ext cx="3420048" cy="3067547"/>
          </a:xfrm>
        </p:spPr>
        <p:txBody>
          <a:bodyPr>
            <a:normAutofit/>
          </a:bodyPr>
          <a:lstStyle>
            <a:lvl1pPr>
              <a:defRPr sz="1600">
                <a:latin typeface="Arial"/>
                <a:cs typeface="Arial"/>
              </a:defRPr>
            </a:lvl1pPr>
            <a:lvl2pPr>
              <a:defRPr sz="15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6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Espace réservé du texte 8"/>
          <p:cNvSpPr>
            <a:spLocks noGrp="1"/>
          </p:cNvSpPr>
          <p:nvPr>
            <p:ph type="body" sz="quarter" idx="15"/>
          </p:nvPr>
        </p:nvSpPr>
        <p:spPr>
          <a:xfrm>
            <a:off x="5335015" y="1058018"/>
            <a:ext cx="3420048" cy="465879"/>
          </a:xfrm>
        </p:spPr>
        <p:txBody>
          <a:bodyPr anchor="b">
            <a:noAutofit/>
          </a:bodyPr>
          <a:lstStyle>
            <a:lvl1pPr marL="0" indent="0" algn="l" defTabSz="457200" rtl="0" eaLnBrk="1" latinLnBrk="0" hangingPunct="1">
              <a:spcBef>
                <a:spcPct val="0"/>
              </a:spcBef>
              <a:buNone/>
              <a:defRPr lang="fr-CH" sz="1700" b="1" i="0" kern="1200" cap="none" dirty="0" smtClean="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  <a:lvl2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2pPr>
            <a:lvl3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3pPr>
            <a:lvl4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4pPr>
            <a:lvl5pPr marL="0" indent="0" algn="l" defTabSz="457200" rtl="0" eaLnBrk="1" latinLnBrk="0" hangingPunct="1">
              <a:spcBef>
                <a:spcPct val="0"/>
              </a:spcBef>
              <a:buNone/>
              <a:defRPr lang="fr-FR" sz="2800" kern="1200" cap="none" dirty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Espace réservé du texte 8"/>
          <p:cNvSpPr>
            <a:spLocks noGrp="1"/>
          </p:cNvSpPr>
          <p:nvPr>
            <p:ph type="body" sz="quarter" idx="16"/>
          </p:nvPr>
        </p:nvSpPr>
        <p:spPr>
          <a:xfrm>
            <a:off x="1591353" y="1058018"/>
            <a:ext cx="3420048" cy="465879"/>
          </a:xfrm>
        </p:spPr>
        <p:txBody>
          <a:bodyPr anchor="b">
            <a:noAutofit/>
          </a:bodyPr>
          <a:lstStyle>
            <a:lvl1pPr marL="0" indent="0" algn="l" defTabSz="457200" rtl="0" eaLnBrk="1" latinLnBrk="0" hangingPunct="1">
              <a:spcBef>
                <a:spcPct val="0"/>
              </a:spcBef>
              <a:buNone/>
              <a:defRPr lang="fr-CH" sz="1700" b="1" i="0" kern="1200" cap="none" dirty="0" smtClean="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  <a:lvl2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2pPr>
            <a:lvl3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3pPr>
            <a:lvl4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4pPr>
            <a:lvl5pPr marL="0" indent="0" algn="l" defTabSz="457200" rtl="0" eaLnBrk="1" latinLnBrk="0" hangingPunct="1">
              <a:spcBef>
                <a:spcPct val="0"/>
              </a:spcBef>
              <a:buNone/>
              <a:defRPr lang="fr-FR" sz="2800" kern="1200" cap="none" dirty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1584325" y="123825"/>
            <a:ext cx="5292725" cy="755650"/>
          </a:xfrm>
        </p:spPr>
        <p:txBody>
          <a:bodyPr/>
          <a:lstStyle>
            <a:lvl1pPr marL="0" indent="0">
              <a:buNone/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3956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4"/>
          </p:nvPr>
        </p:nvSpPr>
        <p:spPr>
          <a:xfrm>
            <a:off x="1584323" y="1079897"/>
            <a:ext cx="7170739" cy="3633442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97580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Image 10" descr="Imag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20762" y="364685"/>
            <a:ext cx="1632869" cy="341197"/>
          </a:xfrm>
          <a:prstGeom prst="rect">
            <a:avLst/>
          </a:prstGeom>
          <a:ln w="12700">
            <a:miter lim="400000"/>
          </a:ln>
        </p:spPr>
      </p:pic>
      <p:sp>
        <p:nvSpPr>
          <p:cNvPr id="95" name="Body Level One…"/>
          <p:cNvSpPr txBox="1">
            <a:spLocks noGrp="1"/>
          </p:cNvSpPr>
          <p:nvPr>
            <p:ph type="body" idx="1"/>
          </p:nvPr>
        </p:nvSpPr>
        <p:spPr>
          <a:xfrm>
            <a:off x="287338" y="1079999"/>
            <a:ext cx="8467084" cy="3351958"/>
          </a:xfrm>
          <a:prstGeom prst="rect">
            <a:avLst/>
          </a:prstGeom>
        </p:spPr>
        <p:txBody>
          <a:bodyPr/>
          <a:lstStyle>
            <a:lvl1pPr>
              <a:spcBef>
                <a:spcPts val="300"/>
              </a:spcBef>
              <a:defRPr sz="1600"/>
            </a:lvl1pPr>
            <a:lvl2pPr marL="372110" indent="-187960">
              <a:spcBef>
                <a:spcPts val="300"/>
              </a:spcBef>
              <a:defRPr sz="1600"/>
            </a:lvl2pPr>
            <a:lvl3pPr marL="567645" indent="-210457">
              <a:spcBef>
                <a:spcPts val="300"/>
              </a:spcBef>
              <a:defRPr sz="1600"/>
            </a:lvl3pPr>
            <a:lvl4pPr marL="871537" indent="-241300">
              <a:spcBef>
                <a:spcPts val="300"/>
              </a:spcBef>
              <a:defRPr sz="1600"/>
            </a:lvl4pPr>
            <a:lvl5pPr marL="1076325" indent="-174625">
              <a:spcBef>
                <a:spcPts val="300"/>
              </a:spcBef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97" name="Title Text"/>
          <p:cNvSpPr txBox="1">
            <a:spLocks noGrp="1"/>
          </p:cNvSpPr>
          <p:nvPr>
            <p:ph type="title"/>
          </p:nvPr>
        </p:nvSpPr>
        <p:spPr>
          <a:xfrm>
            <a:off x="287338" y="116206"/>
            <a:ext cx="6589712" cy="841846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</p:spTree>
    <p:extLst>
      <p:ext uri="{BB962C8B-B14F-4D97-AF65-F5344CB8AC3E}">
        <p14:creationId xmlns:p14="http://schemas.microsoft.com/office/powerpoint/2010/main" val="279509134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g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42"/>
            <a:ext cx="9144000" cy="5143499"/>
          </a:xfrm>
          <a:prstGeom prst="rect">
            <a:avLst/>
          </a:prstGeom>
        </p:spPr>
      </p:pic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650789" y="1186103"/>
            <a:ext cx="8104274" cy="979976"/>
          </a:xfrm>
          <a:prstGeom prst="rect">
            <a:avLst/>
          </a:prstGeom>
        </p:spPr>
        <p:txBody>
          <a:bodyPr anchor="t"/>
          <a:lstStyle>
            <a:lvl1pPr>
              <a:lnSpc>
                <a:spcPct val="80000"/>
              </a:lnSpc>
              <a:defRPr sz="2800" b="1" i="0" baseline="0">
                <a:solidFill>
                  <a:schemeClr val="tx2"/>
                </a:solidFill>
                <a:latin typeface="+mn-lt"/>
                <a:ea typeface="Bebas Neue" charset="0"/>
                <a:cs typeface="Bebas Neue" charset="0"/>
              </a:defRPr>
            </a:lvl1pPr>
          </a:lstStyle>
          <a:p>
            <a:r>
              <a:rPr lang="fr-CH" dirty="0"/>
              <a:t>Click to edit Master title style</a:t>
            </a:r>
            <a:endParaRPr lang="fr-FR" dirty="0"/>
          </a:p>
        </p:txBody>
      </p:sp>
      <p:pic>
        <p:nvPicPr>
          <p:cNvPr id="10" name="Imag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39537" y="360418"/>
            <a:ext cx="2226638" cy="465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Straight Connector 11"/>
          <p:cNvCxnSpPr/>
          <p:nvPr userDrawn="1"/>
        </p:nvCxnSpPr>
        <p:spPr>
          <a:xfrm>
            <a:off x="650789" y="2825653"/>
            <a:ext cx="288000" cy="0"/>
          </a:xfrm>
          <a:prstGeom prst="line">
            <a:avLst/>
          </a:prstGeom>
          <a:ln w="38100">
            <a:solidFill>
              <a:srgbClr val="2A6D8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534226" y="1186102"/>
            <a:ext cx="0" cy="432000"/>
          </a:xfrm>
          <a:prstGeom prst="line">
            <a:avLst/>
          </a:prstGeom>
          <a:ln w="12700">
            <a:solidFill>
              <a:srgbClr val="2A6D8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>
          <a:xfrm>
            <a:off x="2205406" y="4819012"/>
            <a:ext cx="1239581" cy="273844"/>
          </a:xfrm>
        </p:spPr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3"/>
          </p:nvPr>
        </p:nvSpPr>
        <p:spPr>
          <a:xfrm>
            <a:off x="1012660" y="4818219"/>
            <a:ext cx="1038103" cy="274637"/>
          </a:xfrm>
        </p:spPr>
        <p:txBody>
          <a:bodyPr/>
          <a:lstStyle/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1010790" y="2606413"/>
            <a:ext cx="7744273" cy="1817025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92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7338" y="1080000"/>
            <a:ext cx="8467083" cy="3351957"/>
          </a:xfrm>
        </p:spPr>
        <p:txBody>
          <a:bodyPr>
            <a:normAutofit/>
          </a:bodyPr>
          <a:lstStyle>
            <a:lvl1pPr>
              <a:defRPr sz="1600">
                <a:latin typeface="Arial"/>
                <a:cs typeface="Arial"/>
              </a:defRPr>
            </a:lvl1pPr>
            <a:lvl2pPr>
              <a:defRPr sz="15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600">
                <a:latin typeface="Arial"/>
                <a:cs typeface="Arial"/>
              </a:defRPr>
            </a:lvl5pPr>
          </a:lstStyle>
          <a:p>
            <a:pPr lvl="0"/>
            <a:r>
              <a:rPr lang="fr-CH" dirty="0"/>
              <a:t>Click to </a:t>
            </a:r>
            <a:r>
              <a:rPr lang="fr-CH" dirty="0" err="1"/>
              <a:t>edit</a:t>
            </a:r>
            <a:r>
              <a:rPr lang="fr-CH" dirty="0"/>
              <a:t> Master </a:t>
            </a:r>
            <a:r>
              <a:rPr lang="fr-CH" dirty="0" err="1"/>
              <a:t>text</a:t>
            </a:r>
            <a:r>
              <a:rPr lang="fr-CH" dirty="0"/>
              <a:t> styles</a:t>
            </a:r>
          </a:p>
          <a:p>
            <a:pPr lvl="1"/>
            <a:r>
              <a:rPr lang="fr-CH" dirty="0"/>
              <a:t>Second </a:t>
            </a:r>
            <a:r>
              <a:rPr lang="fr-CH" dirty="0" err="1"/>
              <a:t>level</a:t>
            </a:r>
            <a:endParaRPr lang="fr-CH" dirty="0"/>
          </a:p>
          <a:p>
            <a:pPr lvl="2"/>
            <a:r>
              <a:rPr lang="fr-CH" dirty="0" err="1"/>
              <a:t>Third</a:t>
            </a:r>
            <a:r>
              <a:rPr lang="fr-CH" dirty="0"/>
              <a:t> </a:t>
            </a:r>
            <a:r>
              <a:rPr lang="fr-CH" dirty="0" err="1"/>
              <a:t>level</a:t>
            </a:r>
            <a:endParaRPr lang="fr-CH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A4C1D31-8393-DE43-ADE8-0043805816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54938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7336" y="1080000"/>
            <a:ext cx="4068563" cy="3351957"/>
          </a:xfrm>
        </p:spPr>
        <p:txBody>
          <a:bodyPr>
            <a:normAutofit/>
          </a:bodyPr>
          <a:lstStyle>
            <a:lvl1pPr>
              <a:defRPr sz="1600">
                <a:latin typeface="Arial"/>
                <a:cs typeface="Arial"/>
              </a:defRPr>
            </a:lvl1pPr>
            <a:lvl2pPr>
              <a:defRPr sz="15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600">
                <a:latin typeface="Arial"/>
                <a:cs typeface="Arial"/>
              </a:defRPr>
            </a:lvl5pPr>
          </a:lstStyle>
          <a:p>
            <a:pPr lvl="0"/>
            <a:r>
              <a:rPr lang="fr-CH" dirty="0"/>
              <a:t>Click to </a:t>
            </a:r>
            <a:r>
              <a:rPr lang="fr-CH" dirty="0" err="1"/>
              <a:t>edit</a:t>
            </a:r>
            <a:r>
              <a:rPr lang="fr-CH" dirty="0"/>
              <a:t> Master </a:t>
            </a:r>
            <a:r>
              <a:rPr lang="fr-CH" dirty="0" err="1"/>
              <a:t>text</a:t>
            </a:r>
            <a:r>
              <a:rPr lang="fr-CH" dirty="0"/>
              <a:t> styles</a:t>
            </a:r>
          </a:p>
          <a:p>
            <a:pPr lvl="1"/>
            <a:r>
              <a:rPr lang="fr-CH" dirty="0"/>
              <a:t>Second </a:t>
            </a:r>
            <a:r>
              <a:rPr lang="fr-CH" dirty="0" err="1"/>
              <a:t>level</a:t>
            </a:r>
            <a:endParaRPr lang="fr-CH" dirty="0"/>
          </a:p>
          <a:p>
            <a:pPr lvl="2"/>
            <a:r>
              <a:rPr lang="fr-CH" dirty="0" err="1"/>
              <a:t>Third</a:t>
            </a:r>
            <a:r>
              <a:rPr lang="fr-CH" dirty="0"/>
              <a:t> </a:t>
            </a:r>
            <a:r>
              <a:rPr lang="fr-CH" dirty="0" err="1"/>
              <a:t>level</a:t>
            </a:r>
            <a:endParaRPr lang="fr-CH" dirty="0"/>
          </a:p>
        </p:txBody>
      </p:sp>
      <p:sp>
        <p:nvSpPr>
          <p:cNvPr id="11" name="Espace réservé du contenu 2"/>
          <p:cNvSpPr>
            <a:spLocks noGrp="1"/>
          </p:cNvSpPr>
          <p:nvPr>
            <p:ph idx="14"/>
          </p:nvPr>
        </p:nvSpPr>
        <p:spPr>
          <a:xfrm>
            <a:off x="4614420" y="1079897"/>
            <a:ext cx="4140000" cy="3351957"/>
          </a:xfrm>
        </p:spPr>
        <p:txBody>
          <a:bodyPr>
            <a:normAutofit/>
          </a:bodyPr>
          <a:lstStyle>
            <a:lvl1pPr>
              <a:defRPr sz="1600">
                <a:latin typeface="Arial"/>
                <a:cs typeface="Arial"/>
              </a:defRPr>
            </a:lvl1pPr>
            <a:lvl2pPr>
              <a:defRPr sz="15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600">
                <a:latin typeface="Arial"/>
                <a:cs typeface="Arial"/>
              </a:defRPr>
            </a:lvl5pPr>
          </a:lstStyle>
          <a:p>
            <a:pPr lvl="0"/>
            <a:r>
              <a:rPr lang="fr-CH" dirty="0"/>
              <a:t>Click to </a:t>
            </a:r>
            <a:r>
              <a:rPr lang="fr-CH" dirty="0" err="1"/>
              <a:t>edit</a:t>
            </a:r>
            <a:r>
              <a:rPr lang="fr-CH" dirty="0"/>
              <a:t> Master </a:t>
            </a:r>
            <a:r>
              <a:rPr lang="fr-CH" dirty="0" err="1"/>
              <a:t>text</a:t>
            </a:r>
            <a:r>
              <a:rPr lang="fr-CH" dirty="0"/>
              <a:t> styles</a:t>
            </a:r>
          </a:p>
          <a:p>
            <a:pPr lvl="1"/>
            <a:r>
              <a:rPr lang="fr-CH" dirty="0"/>
              <a:t>Second </a:t>
            </a:r>
            <a:r>
              <a:rPr lang="fr-CH" dirty="0" err="1"/>
              <a:t>level</a:t>
            </a:r>
            <a:endParaRPr lang="fr-CH" dirty="0"/>
          </a:p>
          <a:p>
            <a:pPr lvl="2"/>
            <a:r>
              <a:rPr lang="fr-CH" dirty="0" err="1"/>
              <a:t>Third</a:t>
            </a:r>
            <a:r>
              <a:rPr lang="fr-CH" dirty="0"/>
              <a:t> </a:t>
            </a:r>
            <a:r>
              <a:rPr lang="fr-CH" dirty="0" err="1"/>
              <a:t>level</a:t>
            </a:r>
            <a:endParaRPr lang="fr-CH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044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wmf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wmf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wmf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5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22400" cy="5143501"/>
          </a:xfrm>
          <a:prstGeom prst="rect">
            <a:avLst/>
          </a:prstGeom>
        </p:spPr>
      </p:pic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1584325" y="1076325"/>
            <a:ext cx="7181850" cy="3421933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H" dirty="0"/>
              <a:t>Cliquez pour modifier les styles du texte du masque</a:t>
            </a:r>
          </a:p>
          <a:p>
            <a:pPr lvl="1"/>
            <a:r>
              <a:rPr lang="fr-CH" dirty="0"/>
              <a:t>Deuxième niveau</a:t>
            </a:r>
          </a:p>
          <a:p>
            <a:pPr lvl="2"/>
            <a:r>
              <a:rPr lang="fr-CH" dirty="0"/>
              <a:t>Troisième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7144" y="4823027"/>
            <a:ext cx="1271971" cy="273844"/>
          </a:xfrm>
          <a:prstGeom prst="rect">
            <a:avLst/>
          </a:prstGeom>
          <a:noFill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800">
                <a:solidFill>
                  <a:schemeClr val="tx2"/>
                </a:solidFill>
                <a:latin typeface="+mn-lt"/>
                <a:cs typeface="BentonSans Book" charset="0"/>
              </a:defRPr>
            </a:lvl1pPr>
          </a:lstStyle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  <p:pic>
        <p:nvPicPr>
          <p:cNvPr id="7" name="Imag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0762" y="364685"/>
            <a:ext cx="1632868" cy="34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584324" y="4819012"/>
            <a:ext cx="1135339" cy="273844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800">
                <a:solidFill>
                  <a:schemeClr val="tx2"/>
                </a:solidFill>
                <a:latin typeface="+mn-lt"/>
                <a:cs typeface="BentonSans Book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850632" y="4819012"/>
            <a:ext cx="4026417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 b="0" i="0">
                <a:solidFill>
                  <a:schemeClr val="tx2"/>
                </a:solidFill>
                <a:latin typeface="+mn-lt"/>
                <a:ea typeface="+mn-ea"/>
                <a:cs typeface="BentonSans Book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84325" y="123825"/>
            <a:ext cx="5299028" cy="7556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808" r:id="rId6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1" kern="1200" cap="all">
          <a:solidFill>
            <a:schemeClr val="tx2"/>
          </a:solidFill>
          <a:latin typeface="Arial"/>
          <a:ea typeface="ＭＳ Ｐゴシック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9pPr>
    </p:titleStyle>
    <p:bodyStyle>
      <a:lvl1pPr marL="184150" indent="-184150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1800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marL="360363" indent="-176213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1800" kern="1200">
          <a:solidFill>
            <a:schemeClr val="tx1"/>
          </a:solidFill>
          <a:latin typeface="Arial"/>
          <a:ea typeface="ＭＳ Ｐゴシック" charset="0"/>
          <a:cs typeface="Arial"/>
        </a:defRPr>
      </a:lvl2pPr>
      <a:lvl3pPr marL="541338" indent="-184150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1800" kern="1200">
          <a:solidFill>
            <a:schemeClr val="tx1"/>
          </a:solidFill>
          <a:latin typeface="Arial"/>
          <a:ea typeface="BentonSans Condensed Book" charset="0"/>
          <a:cs typeface="Arial"/>
        </a:defRPr>
      </a:lvl3pPr>
      <a:lvl4pPr marL="901700" indent="-271463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2800" kern="1200">
          <a:solidFill>
            <a:schemeClr val="tx1"/>
          </a:solidFill>
          <a:latin typeface="Arial"/>
          <a:ea typeface="BentonSans Condensed Book" charset="0"/>
          <a:cs typeface="Arial"/>
        </a:defRPr>
      </a:lvl4pPr>
      <a:lvl5pPr marL="1076325" indent="-174625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2800" kern="1200">
          <a:solidFill>
            <a:schemeClr val="tx1"/>
          </a:solidFill>
          <a:latin typeface="Arial"/>
          <a:ea typeface="BentonSans Condensed Book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22400" cy="5143501"/>
          </a:xfrm>
          <a:prstGeom prst="rect">
            <a:avLst/>
          </a:prstGeom>
        </p:spPr>
      </p:pic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1584325" y="1076325"/>
            <a:ext cx="7181850" cy="3421933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H" dirty="0"/>
              <a:t>Cliquez pour modifier les styles du texte du masque</a:t>
            </a:r>
          </a:p>
          <a:p>
            <a:pPr lvl="1"/>
            <a:r>
              <a:rPr lang="fr-CH" dirty="0"/>
              <a:t>Deuxième niveau</a:t>
            </a:r>
          </a:p>
          <a:p>
            <a:pPr lvl="2"/>
            <a:r>
              <a:rPr lang="fr-CH" dirty="0"/>
              <a:t>Troisième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7144" y="4823027"/>
            <a:ext cx="1271971" cy="273844"/>
          </a:xfrm>
          <a:prstGeom prst="rect">
            <a:avLst/>
          </a:prstGeom>
          <a:noFill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800">
                <a:solidFill>
                  <a:schemeClr val="tx2"/>
                </a:solidFill>
                <a:latin typeface="+mn-lt"/>
                <a:cs typeface="BentonSans Book" charset="0"/>
              </a:defRPr>
            </a:lvl1pPr>
          </a:lstStyle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  <p:sp>
        <p:nvSpPr>
          <p:cNvPr id="1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584324" y="4819012"/>
            <a:ext cx="1135339" cy="273844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800">
                <a:solidFill>
                  <a:schemeClr val="tx2"/>
                </a:solidFill>
                <a:latin typeface="+mn-lt"/>
                <a:cs typeface="BentonSans Book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850632" y="4819012"/>
            <a:ext cx="4026417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 b="0" i="0">
                <a:solidFill>
                  <a:schemeClr val="tx2"/>
                </a:solidFill>
                <a:latin typeface="+mn-lt"/>
                <a:ea typeface="+mn-ea"/>
                <a:cs typeface="BentonSans Book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84325" y="123825"/>
            <a:ext cx="7181850" cy="7556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62488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1" kern="1200" cap="all">
          <a:solidFill>
            <a:schemeClr val="tx2"/>
          </a:solidFill>
          <a:latin typeface="Arial"/>
          <a:ea typeface="ＭＳ Ｐゴシック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9pPr>
    </p:titleStyle>
    <p:bodyStyle>
      <a:lvl1pPr marL="184150" indent="-184150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1800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marL="360363" indent="-176213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1800" kern="1200">
          <a:solidFill>
            <a:schemeClr val="tx1"/>
          </a:solidFill>
          <a:latin typeface="Arial"/>
          <a:ea typeface="ＭＳ Ｐゴシック" charset="0"/>
          <a:cs typeface="Arial"/>
        </a:defRPr>
      </a:lvl2pPr>
      <a:lvl3pPr marL="541338" indent="-184150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1800" kern="1200">
          <a:solidFill>
            <a:schemeClr val="tx1"/>
          </a:solidFill>
          <a:latin typeface="Arial"/>
          <a:ea typeface="BentonSans Condensed Book" charset="0"/>
          <a:cs typeface="Arial"/>
        </a:defRPr>
      </a:lvl3pPr>
      <a:lvl4pPr marL="901700" indent="-271463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2800" kern="1200">
          <a:solidFill>
            <a:schemeClr val="tx1"/>
          </a:solidFill>
          <a:latin typeface="Arial"/>
          <a:ea typeface="BentonSans Condensed Book" charset="0"/>
          <a:cs typeface="Arial"/>
        </a:defRPr>
      </a:lvl4pPr>
      <a:lvl5pPr marL="1076325" indent="-174625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2800" kern="1200">
          <a:solidFill>
            <a:schemeClr val="tx1"/>
          </a:solidFill>
          <a:latin typeface="Arial"/>
          <a:ea typeface="BentonSans Condensed Book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23929"/>
            <a:ext cx="9144001" cy="723900"/>
          </a:xfrm>
          <a:prstGeom prst="rect">
            <a:avLst/>
          </a:prstGeom>
        </p:spPr>
      </p:pic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287338" y="1076326"/>
            <a:ext cx="8594726" cy="334739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H" dirty="0"/>
              <a:t>Cliquez pour modifier les styles du texte du masque</a:t>
            </a:r>
          </a:p>
          <a:p>
            <a:pPr lvl="1"/>
            <a:r>
              <a:rPr lang="fr-CH" dirty="0"/>
              <a:t>Deuxième niveau</a:t>
            </a:r>
          </a:p>
          <a:p>
            <a:pPr lvl="2"/>
            <a:r>
              <a:rPr lang="fr-CH" dirty="0"/>
              <a:t>Troisième niveau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96473" y="116206"/>
            <a:ext cx="0" cy="841845"/>
          </a:xfrm>
          <a:prstGeom prst="line">
            <a:avLst/>
          </a:prstGeom>
          <a:ln w="12700">
            <a:solidFill>
              <a:srgbClr val="2A6D8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Image 10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0762" y="364685"/>
            <a:ext cx="1632868" cy="34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480083" y="4819012"/>
            <a:ext cx="1239581" cy="273844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800">
                <a:solidFill>
                  <a:schemeClr val="tx2"/>
                </a:solidFill>
                <a:latin typeface="+mn-lt"/>
                <a:cs typeface="BentonSans Book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>
          <a:xfrm>
            <a:off x="287338" y="116206"/>
            <a:ext cx="6589712" cy="84184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3028949" y="4819012"/>
            <a:ext cx="30861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287337" y="4818219"/>
            <a:ext cx="1038103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807" r:id="rId6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 b="1" kern="1200" cap="all">
          <a:solidFill>
            <a:schemeClr val="tx2"/>
          </a:solidFill>
          <a:latin typeface="+mj-lt"/>
          <a:ea typeface="Bebas Neue" charset="0"/>
          <a:cs typeface="Bebas Neue" charset="0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9pPr>
    </p:titleStyle>
    <p:bodyStyle>
      <a:lvl1pPr marL="184150" indent="-184150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1800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marL="360363" indent="-176213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1800" kern="1200">
          <a:solidFill>
            <a:schemeClr val="tx1"/>
          </a:solidFill>
          <a:latin typeface="Arial"/>
          <a:ea typeface="ＭＳ Ｐゴシック" charset="0"/>
          <a:cs typeface="Arial"/>
        </a:defRPr>
      </a:lvl2pPr>
      <a:lvl3pPr marL="541338" indent="-184150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1800" kern="1200">
          <a:solidFill>
            <a:schemeClr val="tx1"/>
          </a:solidFill>
          <a:latin typeface="Arial"/>
          <a:ea typeface="BentonSans Condensed Book" charset="0"/>
          <a:cs typeface="Arial"/>
        </a:defRPr>
      </a:lvl3pPr>
      <a:lvl4pPr marL="901700" indent="-271463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2800" kern="1200">
          <a:solidFill>
            <a:schemeClr val="tx1"/>
          </a:solidFill>
          <a:latin typeface="Arial"/>
          <a:ea typeface="BentonSans Condensed Book" charset="0"/>
          <a:cs typeface="Arial"/>
        </a:defRPr>
      </a:lvl4pPr>
      <a:lvl5pPr marL="1076325" indent="-174625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2800" kern="1200">
          <a:solidFill>
            <a:schemeClr val="tx1"/>
          </a:solidFill>
          <a:latin typeface="Arial"/>
          <a:ea typeface="BentonSans Condensed Book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23929"/>
            <a:ext cx="9144001" cy="723900"/>
          </a:xfrm>
          <a:prstGeom prst="rect">
            <a:avLst/>
          </a:prstGeom>
        </p:spPr>
      </p:pic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287338" y="1076326"/>
            <a:ext cx="8594726" cy="334739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H" dirty="0"/>
              <a:t>Cliquez pour modifier les styles du texte du masque</a:t>
            </a:r>
          </a:p>
          <a:p>
            <a:pPr lvl="1"/>
            <a:r>
              <a:rPr lang="fr-CH" dirty="0"/>
              <a:t>Deuxième niveau</a:t>
            </a:r>
          </a:p>
          <a:p>
            <a:pPr lvl="2"/>
            <a:r>
              <a:rPr lang="fr-CH" dirty="0"/>
              <a:t>Troisième niveau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96473" y="116206"/>
            <a:ext cx="0" cy="841845"/>
          </a:xfrm>
          <a:prstGeom prst="line">
            <a:avLst/>
          </a:prstGeom>
          <a:ln w="12700">
            <a:solidFill>
              <a:srgbClr val="2A6D8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480083" y="4819012"/>
            <a:ext cx="1239581" cy="273844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800">
                <a:solidFill>
                  <a:schemeClr val="tx2"/>
                </a:solidFill>
                <a:latin typeface="+mn-lt"/>
                <a:cs typeface="BentonSans Book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>
          <a:xfrm>
            <a:off x="287338" y="116206"/>
            <a:ext cx="8594726" cy="84184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3028949" y="4819012"/>
            <a:ext cx="30861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287337" y="4818219"/>
            <a:ext cx="1038103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173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 b="1" kern="1200" cap="all">
          <a:solidFill>
            <a:schemeClr val="tx2"/>
          </a:solidFill>
          <a:latin typeface="+mj-lt"/>
          <a:ea typeface="Bebas Neue" charset="0"/>
          <a:cs typeface="Bebas Neue" charset="0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9pPr>
    </p:titleStyle>
    <p:bodyStyle>
      <a:lvl1pPr marL="184150" indent="-184150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1800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marL="360363" indent="-176213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1800" kern="1200">
          <a:solidFill>
            <a:schemeClr val="tx1"/>
          </a:solidFill>
          <a:latin typeface="Arial"/>
          <a:ea typeface="ＭＳ Ｐゴシック" charset="0"/>
          <a:cs typeface="Arial"/>
        </a:defRPr>
      </a:lvl2pPr>
      <a:lvl3pPr marL="541338" indent="-184150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1800" kern="1200">
          <a:solidFill>
            <a:schemeClr val="tx1"/>
          </a:solidFill>
          <a:latin typeface="Arial"/>
          <a:ea typeface="BentonSans Condensed Book" charset="0"/>
          <a:cs typeface="Arial"/>
        </a:defRPr>
      </a:lvl3pPr>
      <a:lvl4pPr marL="901700" indent="-271463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2800" kern="1200">
          <a:solidFill>
            <a:schemeClr val="tx1"/>
          </a:solidFill>
          <a:latin typeface="Arial"/>
          <a:ea typeface="BentonSans Condensed Book" charset="0"/>
          <a:cs typeface="Arial"/>
        </a:defRPr>
      </a:lvl4pPr>
      <a:lvl5pPr marL="1076325" indent="-174625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2800" kern="1200">
          <a:solidFill>
            <a:schemeClr val="tx1"/>
          </a:solidFill>
          <a:latin typeface="Arial"/>
          <a:ea typeface="BentonSans Condensed Book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38BC8A-A7CA-EF40-9C37-16723BBB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F33EF8-F623-A84D-8D1F-0BA719AFDB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A4CD59-02E7-5E4B-9EBD-928B65127F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925FA1-963C-9D40-84A7-1894919B0F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861060-D9A1-1C4A-97AA-B4FC28D64E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C4AD21-4427-9D41-BB5A-AE0F768C69F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23929"/>
            <a:ext cx="9144001" cy="7239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D8818DB-38D1-F441-A84C-375C95A45F45}"/>
              </a:ext>
            </a:extLst>
          </p:cNvPr>
          <p:cNvCxnSpPr/>
          <p:nvPr userDrawn="1"/>
        </p:nvCxnSpPr>
        <p:spPr>
          <a:xfrm>
            <a:off x="196473" y="116206"/>
            <a:ext cx="0" cy="841845"/>
          </a:xfrm>
          <a:prstGeom prst="line">
            <a:avLst/>
          </a:prstGeom>
          <a:ln w="12700">
            <a:solidFill>
              <a:srgbClr val="2A6D8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Image 10">
            <a:extLst>
              <a:ext uri="{FF2B5EF4-FFF2-40B4-BE49-F238E27FC236}">
                <a16:creationId xmlns:a16="http://schemas.microsoft.com/office/drawing/2014/main" id="{245DDCB1-8126-4F46-BF53-23B61B1D9D27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0762" y="364685"/>
            <a:ext cx="1632868" cy="34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9062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tif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tiff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openxmlformats.org/officeDocument/2006/relationships/image" Target="../media/image59.tiff"/><Relationship Id="rId4" Type="http://schemas.openxmlformats.org/officeDocument/2006/relationships/image" Target="../media/image53.png"/><Relationship Id="rId9" Type="http://schemas.openxmlformats.org/officeDocument/2006/relationships/image" Target="../media/image58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tiff"/><Relationship Id="rId2" Type="http://schemas.openxmlformats.org/officeDocument/2006/relationships/image" Target="../media/image60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tiff"/><Relationship Id="rId5" Type="http://schemas.openxmlformats.org/officeDocument/2006/relationships/image" Target="../media/image62.tiff"/><Relationship Id="rId4" Type="http://schemas.openxmlformats.org/officeDocument/2006/relationships/image" Target="../media/image60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.png"/><Relationship Id="rId18" Type="http://schemas.openxmlformats.org/officeDocument/2006/relationships/image" Target="../media/image25.gif"/><Relationship Id="rId26" Type="http://schemas.openxmlformats.org/officeDocument/2006/relationships/image" Target="../media/image33.png"/><Relationship Id="rId3" Type="http://schemas.openxmlformats.org/officeDocument/2006/relationships/image" Target="../media/image10.png"/><Relationship Id="rId21" Type="http://schemas.openxmlformats.org/officeDocument/2006/relationships/image" Target="../media/image28.png"/><Relationship Id="rId34" Type="http://schemas.openxmlformats.org/officeDocument/2006/relationships/image" Target="../media/image41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5" Type="http://schemas.openxmlformats.org/officeDocument/2006/relationships/image" Target="../media/image32.png"/><Relationship Id="rId33" Type="http://schemas.openxmlformats.org/officeDocument/2006/relationships/image" Target="../media/image40.jp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29" Type="http://schemas.openxmlformats.org/officeDocument/2006/relationships/image" Target="../media/image3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3.png"/><Relationship Id="rId11" Type="http://schemas.openxmlformats.org/officeDocument/2006/relationships/image" Target="../media/image18.jpeg"/><Relationship Id="rId24" Type="http://schemas.openxmlformats.org/officeDocument/2006/relationships/image" Target="../media/image31.png"/><Relationship Id="rId32" Type="http://schemas.openxmlformats.org/officeDocument/2006/relationships/image" Target="../media/image39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30.png"/><Relationship Id="rId28" Type="http://schemas.openxmlformats.org/officeDocument/2006/relationships/image" Target="../media/image35.png"/><Relationship Id="rId36" Type="http://schemas.openxmlformats.org/officeDocument/2006/relationships/image" Target="../media/image43.pn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31" Type="http://schemas.openxmlformats.org/officeDocument/2006/relationships/image" Target="../media/image38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jpg"/><Relationship Id="rId22" Type="http://schemas.openxmlformats.org/officeDocument/2006/relationships/image" Target="../media/image29.png"/><Relationship Id="rId27" Type="http://schemas.openxmlformats.org/officeDocument/2006/relationships/image" Target="../media/image34.png"/><Relationship Id="rId30" Type="http://schemas.openxmlformats.org/officeDocument/2006/relationships/image" Target="../media/image37.png"/><Relationship Id="rId35" Type="http://schemas.openxmlformats.org/officeDocument/2006/relationships/image" Target="../media/image42.png"/><Relationship Id="rId8" Type="http://schemas.openxmlformats.org/officeDocument/2006/relationships/image" Target="../media/image15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hyperlink" Target="http://itp-maisa.private.list.lu/login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mailto:Cedric.Pruski@list.lu" TargetMode="Externa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Marcos.dasilveira@list.lu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tiff"/><Relationship Id="rId5" Type="http://schemas.openxmlformats.org/officeDocument/2006/relationships/image" Target="../media/image46.tiff"/><Relationship Id="rId4" Type="http://schemas.openxmlformats.org/officeDocument/2006/relationships/image" Target="../media/image45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726510" y="4357169"/>
            <a:ext cx="6907615" cy="436212"/>
          </a:xfrm>
        </p:spPr>
        <p:txBody>
          <a:bodyPr/>
          <a:lstStyle/>
          <a:p>
            <a:r>
              <a:rPr lang="en-US" dirty="0"/>
              <a:t>Cédric </a:t>
            </a:r>
            <a:r>
              <a:rPr lang="en-US" dirty="0" err="1"/>
              <a:t>Pruski</a:t>
            </a:r>
            <a:r>
              <a:rPr lang="en-US" dirty="0"/>
              <a:t> 						M. Da Silveira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597793" y="732798"/>
            <a:ext cx="5031329" cy="1644481"/>
          </a:xfrm>
        </p:spPr>
        <p:txBody>
          <a:bodyPr/>
          <a:lstStyle/>
          <a:p>
            <a:pPr algn="ctr"/>
            <a:r>
              <a:rPr lang="en-US" sz="2800" dirty="0" err="1"/>
              <a:t>Dynaccurate</a:t>
            </a:r>
            <a:endParaRPr lang="en-US" sz="2800" dirty="0"/>
          </a:p>
          <a:p>
            <a:r>
              <a:rPr lang="en-US" dirty="0"/>
              <a:t>AI to keep ontology mappings and semantic annotations up to date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2285439-4FA3-CA4F-91C6-091B7EFADE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387" y="2839473"/>
            <a:ext cx="1381423" cy="138142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58E85DD-533E-D940-BF2C-65EFA27527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7386" y="2805982"/>
            <a:ext cx="1414914" cy="1414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6875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Title 3"/>
          <p:cNvSpPr txBox="1">
            <a:spLocks noGrp="1"/>
          </p:cNvSpPr>
          <p:nvPr>
            <p:ph type="title"/>
          </p:nvPr>
        </p:nvSpPr>
        <p:spPr>
          <a:xfrm>
            <a:off x="1584512" y="128858"/>
            <a:ext cx="5298843" cy="406519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Impact of Knowledge evolution in information systems</a:t>
            </a:r>
            <a:endParaRPr dirty="0"/>
          </a:p>
        </p:txBody>
      </p:sp>
      <p:sp>
        <p:nvSpPr>
          <p:cNvPr id="248" name="Slide Number Placeholder 4"/>
          <p:cNvSpPr txBox="1">
            <a:spLocks noGrp="1"/>
          </p:cNvSpPr>
          <p:nvPr>
            <p:ph type="sldNum" sz="quarter" idx="2"/>
          </p:nvPr>
        </p:nvSpPr>
        <p:spPr>
          <a:xfrm>
            <a:off x="77144" y="4896448"/>
            <a:ext cx="127001" cy="12700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endParaRPr dirty="0"/>
          </a:p>
        </p:txBody>
      </p:sp>
      <p:pic>
        <p:nvPicPr>
          <p:cNvPr id="249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10758" y="2824265"/>
            <a:ext cx="342901" cy="4714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50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442681" y="2814740"/>
            <a:ext cx="322660" cy="428626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Oval 7"/>
          <p:cNvSpPr/>
          <p:nvPr/>
        </p:nvSpPr>
        <p:spPr>
          <a:xfrm>
            <a:off x="4465554" y="2856413"/>
            <a:ext cx="860823" cy="812007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4"/>
            </a:solidFill>
          </a:ln>
        </p:spPr>
        <p:txBody>
          <a:bodyPr lIns="45719" rIns="45719" anchor="ctr"/>
          <a:lstStyle/>
          <a:p>
            <a:pPr algn="ctr"/>
            <a:endParaRPr/>
          </a:p>
        </p:txBody>
      </p:sp>
      <p:sp>
        <p:nvSpPr>
          <p:cNvPr id="252" name="Flowchart: Magnetic Disk 70"/>
          <p:cNvSpPr/>
          <p:nvPr/>
        </p:nvSpPr>
        <p:spPr>
          <a:xfrm>
            <a:off x="4559611" y="2884988"/>
            <a:ext cx="672707" cy="6965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600"/>
                </a:moveTo>
                <a:cubicBezTo>
                  <a:pt x="21600" y="5588"/>
                  <a:pt x="16765" y="7200"/>
                  <a:pt x="10800" y="7200"/>
                </a:cubicBezTo>
                <a:cubicBezTo>
                  <a:pt x="4835" y="7200"/>
                  <a:pt x="0" y="5588"/>
                  <a:pt x="0" y="3600"/>
                </a:cubicBezTo>
                <a:moveTo>
                  <a:pt x="0" y="3600"/>
                </a:moveTo>
                <a:cubicBezTo>
                  <a:pt x="0" y="1612"/>
                  <a:pt x="4835" y="0"/>
                  <a:pt x="10800" y="0"/>
                </a:cubicBezTo>
                <a:cubicBezTo>
                  <a:pt x="16765" y="0"/>
                  <a:pt x="21600" y="1612"/>
                  <a:pt x="21600" y="3600"/>
                </a:cubicBezTo>
                <a:lnTo>
                  <a:pt x="21600" y="18000"/>
                </a:lnTo>
                <a:cubicBezTo>
                  <a:pt x="21600" y="19988"/>
                  <a:pt x="16765" y="21600"/>
                  <a:pt x="10800" y="21600"/>
                </a:cubicBezTo>
                <a:cubicBezTo>
                  <a:pt x="4835" y="21600"/>
                  <a:pt x="0" y="19988"/>
                  <a:pt x="0" y="18000"/>
                </a:cubicBezTo>
                <a:close/>
              </a:path>
            </a:pathLst>
          </a:custGeom>
          <a:ln>
            <a:solidFill>
              <a:srgbClr val="0080A1"/>
            </a:solidFill>
          </a:ln>
          <a:effectLst>
            <a:outerShdw blurRad="38100" dist="23000" dir="5400000" rotWithShape="0">
              <a:srgbClr val="000000">
                <a:alpha val="34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53" name="Picture 66" descr="Picture 66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588188" y="2965950"/>
            <a:ext cx="556023" cy="55602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57" name="Document"/>
          <p:cNvGrpSpPr/>
          <p:nvPr/>
        </p:nvGrpSpPr>
        <p:grpSpPr>
          <a:xfrm>
            <a:off x="1931901" y="3139208"/>
            <a:ext cx="438577" cy="481111"/>
            <a:chOff x="0" y="0"/>
            <a:chExt cx="438575" cy="481110"/>
          </a:xfrm>
        </p:grpSpPr>
        <p:sp>
          <p:nvSpPr>
            <p:cNvPr id="254" name="Shape"/>
            <p:cNvSpPr/>
            <p:nvPr/>
          </p:nvSpPr>
          <p:spPr>
            <a:xfrm>
              <a:off x="0" y="0"/>
              <a:ext cx="438576" cy="481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2" y="21600"/>
                  </a:moveTo>
                  <a:lnTo>
                    <a:pt x="5097" y="21600"/>
                  </a:lnTo>
                  <a:lnTo>
                    <a:pt x="0" y="17468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lnTo>
                    <a:pt x="10662" y="21600"/>
                  </a:lnTo>
                  <a:close/>
                </a:path>
              </a:pathLst>
            </a:custGeom>
            <a:solidFill>
              <a:srgbClr val="D8EBB3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>
              <a:outerShdw blurRad="63500" dist="107762" dir="2700000" rotWithShape="0">
                <a:srgbClr val="000000">
                  <a:alpha val="74998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55" name="Triangle"/>
            <p:cNvSpPr/>
            <p:nvPr/>
          </p:nvSpPr>
          <p:spPr>
            <a:xfrm>
              <a:off x="0" y="389067"/>
              <a:ext cx="103493" cy="92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56" name="data"/>
            <p:cNvSpPr txBox="1"/>
            <p:nvPr/>
          </p:nvSpPr>
          <p:spPr>
            <a:xfrm>
              <a:off x="18093" y="16452"/>
              <a:ext cx="398495" cy="218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900"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r>
                <a:t>data</a:t>
              </a:r>
            </a:p>
          </p:txBody>
        </p:sp>
      </p:grpSp>
      <p:sp>
        <p:nvSpPr>
          <p:cNvPr id="258" name="Left Arrow 11"/>
          <p:cNvSpPr/>
          <p:nvPr/>
        </p:nvSpPr>
        <p:spPr>
          <a:xfrm>
            <a:off x="3135625" y="3002859"/>
            <a:ext cx="728664" cy="441723"/>
          </a:xfrm>
          <a:prstGeom prst="lef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A0D4F2"/>
              </a:gs>
              <a:gs pos="35001">
                <a:srgbClr val="BEE0F4"/>
              </a:gs>
              <a:gs pos="100000">
                <a:srgbClr val="E5F3FC"/>
              </a:gs>
            </a:gsLst>
            <a:lin ang="16200000"/>
          </a:gradFill>
          <a:ln>
            <a:solidFill>
              <a:srgbClr val="0080A1"/>
            </a:solidFill>
            <a:miter/>
          </a:ln>
          <a:effectLst>
            <a:outerShdw blurRad="38100" dist="20000" dir="5400000" rotWithShape="0">
              <a:srgbClr val="000000">
                <a:alpha val="37999"/>
              </a:srgbClr>
            </a:outerShdw>
          </a:effectLst>
        </p:spPr>
        <p:txBody>
          <a:bodyPr lIns="45719" rIns="45719" anchor="ctr"/>
          <a:lstStyle/>
          <a:p>
            <a:pPr algn="ctr">
              <a:defRPr sz="1300"/>
            </a:pPr>
            <a:endParaRPr/>
          </a:p>
        </p:txBody>
      </p:sp>
      <p:pic>
        <p:nvPicPr>
          <p:cNvPr id="259" name="Picture 27" descr="Picture 27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521262" y="2990954"/>
            <a:ext cx="510779" cy="504826"/>
          </a:xfrm>
          <a:prstGeom prst="rect">
            <a:avLst/>
          </a:prstGeom>
          <a:ln w="12700">
            <a:miter lim="400000"/>
          </a:ln>
        </p:spPr>
      </p:pic>
      <p:pic>
        <p:nvPicPr>
          <p:cNvPr id="260" name="Picture 27" descr="Picture 27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928910" y="3002558"/>
            <a:ext cx="511566" cy="504969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72" name="Group 4"/>
          <p:cNvGrpSpPr/>
          <p:nvPr/>
        </p:nvGrpSpPr>
        <p:grpSpPr>
          <a:xfrm>
            <a:off x="2157569" y="2083913"/>
            <a:ext cx="536973" cy="511969"/>
            <a:chOff x="0" y="0"/>
            <a:chExt cx="536972" cy="511968"/>
          </a:xfrm>
        </p:grpSpPr>
        <p:sp>
          <p:nvSpPr>
            <p:cNvPr id="261" name="Oval 15"/>
            <p:cNvSpPr/>
            <p:nvPr/>
          </p:nvSpPr>
          <p:spPr>
            <a:xfrm>
              <a:off x="-1" y="258300"/>
              <a:ext cx="133705" cy="89343"/>
            </a:xfrm>
            <a:prstGeom prst="ellipse">
              <a:avLst/>
            </a:prstGeom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lumOff val="21519"/>
                  </a:schemeClr>
                </a:gs>
              </a:gsLst>
              <a:lin ang="16200000" scaled="0"/>
            </a:gradFill>
            <a:ln w="12700" cap="flat">
              <a:noFill/>
              <a:miter lim="400000"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2" name="Oval 16"/>
            <p:cNvSpPr/>
            <p:nvPr/>
          </p:nvSpPr>
          <p:spPr>
            <a:xfrm>
              <a:off x="179733" y="-1"/>
              <a:ext cx="179665" cy="127633"/>
            </a:xfrm>
            <a:prstGeom prst="ellipse">
              <a:avLst/>
            </a:prstGeom>
            <a:gradFill flip="none" rotWithShape="1">
              <a:gsLst>
                <a:gs pos="0">
                  <a:srgbClr val="4A7B9B"/>
                </a:gs>
                <a:gs pos="100000">
                  <a:srgbClr val="ADCBE5"/>
                </a:gs>
              </a:gsLst>
              <a:lin ang="16200000" scaled="0"/>
            </a:gradFill>
            <a:ln w="12700" cap="flat">
              <a:noFill/>
              <a:miter lim="400000"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3" name="Oval 17"/>
            <p:cNvSpPr/>
            <p:nvPr/>
          </p:nvSpPr>
          <p:spPr>
            <a:xfrm>
              <a:off x="57715" y="400925"/>
              <a:ext cx="133705" cy="89343"/>
            </a:xfrm>
            <a:prstGeom prst="ellipse">
              <a:avLst/>
            </a:prstGeom>
            <a:gradFill flip="none" rotWithShape="1">
              <a:gsLst>
                <a:gs pos="0">
                  <a:srgbClr val="E4EDED"/>
                </a:gs>
                <a:gs pos="100000">
                  <a:srgbClr val="EEFAFA"/>
                </a:gs>
              </a:gsLst>
              <a:lin ang="16200000" scaled="0"/>
            </a:gradFill>
            <a:ln w="12700" cap="flat">
              <a:noFill/>
              <a:miter lim="400000"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4" name="Oval 18"/>
            <p:cNvSpPr/>
            <p:nvPr/>
          </p:nvSpPr>
          <p:spPr>
            <a:xfrm>
              <a:off x="316836" y="422626"/>
              <a:ext cx="133705" cy="89343"/>
            </a:xfrm>
            <a:prstGeom prst="ellipse">
              <a:avLst/>
            </a:prstGeom>
            <a:gradFill flip="none" rotWithShape="1">
              <a:gsLst>
                <a:gs pos="0">
                  <a:srgbClr val="5E234E"/>
                </a:gs>
                <a:gs pos="100000">
                  <a:srgbClr val="CAB4C2"/>
                </a:gs>
              </a:gsLst>
              <a:lin ang="16200000" scaled="0"/>
            </a:gradFill>
            <a:ln w="12700" cap="flat">
              <a:noFill/>
              <a:miter lim="400000"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5" name="Oval 19"/>
            <p:cNvSpPr/>
            <p:nvPr/>
          </p:nvSpPr>
          <p:spPr>
            <a:xfrm>
              <a:off x="202714" y="236439"/>
              <a:ext cx="133705" cy="89343"/>
            </a:xfrm>
            <a:prstGeom prst="ellipse">
              <a:avLst/>
            </a:prstGeom>
            <a:gradFill flip="none" rotWithShape="1">
              <a:gsLst>
                <a:gs pos="0">
                  <a:srgbClr val="F50347"/>
                </a:gs>
                <a:gs pos="100000">
                  <a:schemeClr val="accent6">
                    <a:hueOff val="561410"/>
                    <a:satOff val="25000"/>
                    <a:lumOff val="34473"/>
                  </a:schemeClr>
                </a:gs>
              </a:gsLst>
              <a:lin ang="16200000" scaled="0"/>
            </a:gradFill>
            <a:ln w="12700" cap="flat">
              <a:noFill/>
              <a:miter lim="400000"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6" name="Oval 20"/>
            <p:cNvSpPr/>
            <p:nvPr/>
          </p:nvSpPr>
          <p:spPr>
            <a:xfrm>
              <a:off x="403268" y="201179"/>
              <a:ext cx="133705" cy="89343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hueOff val="385715"/>
                    <a:lumOff val="42268"/>
                  </a:schemeClr>
                </a:gs>
              </a:gsLst>
              <a:lin ang="16200000" scaled="0"/>
            </a:gradFill>
            <a:ln w="12700" cap="flat">
              <a:noFill/>
              <a:miter lim="400000"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7" name="Straight Connector 21"/>
            <p:cNvSpPr/>
            <p:nvPr/>
          </p:nvSpPr>
          <p:spPr>
            <a:xfrm flipH="1">
              <a:off x="114300" y="127396"/>
              <a:ext cx="155972" cy="144066"/>
            </a:xfrm>
            <a:prstGeom prst="line">
              <a:avLst/>
            </a:prstGeom>
            <a:noFill/>
            <a:ln w="9525" cap="flat">
              <a:solidFill>
                <a:srgbClr val="141313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68" name="Straight Connector 22"/>
            <p:cNvSpPr/>
            <p:nvPr/>
          </p:nvSpPr>
          <p:spPr>
            <a:xfrm>
              <a:off x="270271" y="127396"/>
              <a:ext cx="153592" cy="86917"/>
            </a:xfrm>
            <a:prstGeom prst="line">
              <a:avLst/>
            </a:prstGeom>
            <a:noFill/>
            <a:ln w="9525" cap="flat">
              <a:solidFill>
                <a:srgbClr val="141313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69" name="Straight Connector 23"/>
            <p:cNvSpPr/>
            <p:nvPr/>
          </p:nvSpPr>
          <p:spPr>
            <a:xfrm>
              <a:off x="270271" y="127396"/>
              <a:ext cx="1" cy="109538"/>
            </a:xfrm>
            <a:prstGeom prst="line">
              <a:avLst/>
            </a:prstGeom>
            <a:noFill/>
            <a:ln w="9525" cap="flat">
              <a:solidFill>
                <a:srgbClr val="141313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70" name="Straight Connector 24"/>
            <p:cNvSpPr/>
            <p:nvPr/>
          </p:nvSpPr>
          <p:spPr>
            <a:xfrm flipH="1">
              <a:off x="125015" y="313133"/>
              <a:ext cx="97632" cy="88107"/>
            </a:xfrm>
            <a:prstGeom prst="line">
              <a:avLst/>
            </a:prstGeom>
            <a:noFill/>
            <a:ln w="9525" cap="flat">
              <a:solidFill>
                <a:srgbClr val="141313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71" name="Straight Connector 25"/>
            <p:cNvSpPr/>
            <p:nvPr/>
          </p:nvSpPr>
          <p:spPr>
            <a:xfrm>
              <a:off x="316706" y="313133"/>
              <a:ext cx="67866" cy="109538"/>
            </a:xfrm>
            <a:prstGeom prst="line">
              <a:avLst/>
            </a:prstGeom>
            <a:noFill/>
            <a:ln w="9525" cap="flat">
              <a:solidFill>
                <a:srgbClr val="141313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73" name="Oval 26"/>
          <p:cNvSpPr/>
          <p:nvPr/>
        </p:nvSpPr>
        <p:spPr>
          <a:xfrm>
            <a:off x="1992625" y="1958681"/>
            <a:ext cx="860823" cy="812008"/>
          </a:xfrm>
          <a:prstGeom prst="ellipse">
            <a:avLst/>
          </a:prstGeom>
          <a:ln w="25400">
            <a:solidFill>
              <a:srgbClr val="92D050"/>
            </a:solidFill>
            <a:prstDash val="sysDot"/>
          </a:ln>
        </p:spPr>
        <p:txBody>
          <a:bodyPr lIns="45719" rIns="45719" anchor="ctr"/>
          <a:lstStyle/>
          <a:p>
            <a:pPr algn="ctr"/>
            <a:endParaRPr/>
          </a:p>
        </p:txBody>
      </p:sp>
      <p:sp>
        <p:nvSpPr>
          <p:cNvPr id="274" name="TextBox 27"/>
          <p:cNvSpPr txBox="1"/>
          <p:nvPr/>
        </p:nvSpPr>
        <p:spPr>
          <a:xfrm>
            <a:off x="2280755" y="1708649"/>
            <a:ext cx="337026" cy="337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500" b="1" i="1"/>
            </a:pPr>
            <a:r>
              <a:t>O</a:t>
            </a:r>
            <a:r>
              <a:rPr baseline="-25000"/>
              <a:t>S</a:t>
            </a:r>
          </a:p>
        </p:txBody>
      </p:sp>
      <p:grpSp>
        <p:nvGrpSpPr>
          <p:cNvPr id="286" name="Group 4"/>
          <p:cNvGrpSpPr/>
          <p:nvPr/>
        </p:nvGrpSpPr>
        <p:grpSpPr>
          <a:xfrm>
            <a:off x="4379829" y="2124179"/>
            <a:ext cx="536974" cy="511969"/>
            <a:chOff x="0" y="0"/>
            <a:chExt cx="536972" cy="511968"/>
          </a:xfrm>
        </p:grpSpPr>
        <p:sp>
          <p:nvSpPr>
            <p:cNvPr id="275" name="Oval 29"/>
            <p:cNvSpPr/>
            <p:nvPr/>
          </p:nvSpPr>
          <p:spPr>
            <a:xfrm>
              <a:off x="-1" y="258300"/>
              <a:ext cx="133705" cy="89343"/>
            </a:xfrm>
            <a:prstGeom prst="ellipse">
              <a:avLst/>
            </a:prstGeom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lumOff val="21519"/>
                  </a:schemeClr>
                </a:gs>
              </a:gsLst>
              <a:lin ang="16200000" scaled="0"/>
            </a:gradFill>
            <a:ln w="12700" cap="flat">
              <a:noFill/>
              <a:miter lim="400000"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6" name="Oval 30"/>
            <p:cNvSpPr/>
            <p:nvPr/>
          </p:nvSpPr>
          <p:spPr>
            <a:xfrm>
              <a:off x="179733" y="-1"/>
              <a:ext cx="179665" cy="127633"/>
            </a:xfrm>
            <a:prstGeom prst="ellipse">
              <a:avLst/>
            </a:prstGeom>
            <a:gradFill flip="none" rotWithShape="1">
              <a:gsLst>
                <a:gs pos="0">
                  <a:srgbClr val="4A7B9B"/>
                </a:gs>
                <a:gs pos="100000">
                  <a:srgbClr val="ADCBE5"/>
                </a:gs>
              </a:gsLst>
              <a:lin ang="16200000" scaled="0"/>
            </a:gradFill>
            <a:ln w="12700" cap="flat">
              <a:noFill/>
              <a:miter lim="400000"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7" name="Oval 31"/>
            <p:cNvSpPr/>
            <p:nvPr/>
          </p:nvSpPr>
          <p:spPr>
            <a:xfrm>
              <a:off x="57715" y="400925"/>
              <a:ext cx="133705" cy="89343"/>
            </a:xfrm>
            <a:prstGeom prst="ellipse">
              <a:avLst/>
            </a:prstGeom>
            <a:gradFill flip="none" rotWithShape="1">
              <a:gsLst>
                <a:gs pos="0">
                  <a:srgbClr val="E4EDED"/>
                </a:gs>
                <a:gs pos="100000">
                  <a:srgbClr val="EEFAFA"/>
                </a:gs>
              </a:gsLst>
              <a:lin ang="16200000" scaled="0"/>
            </a:gradFill>
            <a:ln w="12700" cap="flat">
              <a:noFill/>
              <a:miter lim="400000"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8" name="Oval 32"/>
            <p:cNvSpPr/>
            <p:nvPr/>
          </p:nvSpPr>
          <p:spPr>
            <a:xfrm>
              <a:off x="316836" y="422626"/>
              <a:ext cx="133705" cy="89343"/>
            </a:xfrm>
            <a:prstGeom prst="ellipse">
              <a:avLst/>
            </a:prstGeom>
            <a:gradFill flip="none" rotWithShape="1">
              <a:gsLst>
                <a:gs pos="0">
                  <a:srgbClr val="5E234E"/>
                </a:gs>
                <a:gs pos="100000">
                  <a:srgbClr val="CAB4C2"/>
                </a:gs>
              </a:gsLst>
              <a:lin ang="16200000" scaled="0"/>
            </a:gradFill>
            <a:ln w="12700" cap="flat">
              <a:noFill/>
              <a:miter lim="400000"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9" name="Oval 33"/>
            <p:cNvSpPr/>
            <p:nvPr/>
          </p:nvSpPr>
          <p:spPr>
            <a:xfrm>
              <a:off x="202714" y="236439"/>
              <a:ext cx="133705" cy="89343"/>
            </a:xfrm>
            <a:prstGeom prst="ellipse">
              <a:avLst/>
            </a:prstGeom>
            <a:gradFill flip="none" rotWithShape="1">
              <a:gsLst>
                <a:gs pos="0">
                  <a:srgbClr val="F50347"/>
                </a:gs>
                <a:gs pos="100000">
                  <a:schemeClr val="accent6">
                    <a:hueOff val="561410"/>
                    <a:satOff val="25000"/>
                    <a:lumOff val="34473"/>
                  </a:schemeClr>
                </a:gs>
              </a:gsLst>
              <a:lin ang="16200000" scaled="0"/>
            </a:gradFill>
            <a:ln w="12700" cap="flat">
              <a:noFill/>
              <a:miter lim="400000"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80" name="Oval 34"/>
            <p:cNvSpPr/>
            <p:nvPr/>
          </p:nvSpPr>
          <p:spPr>
            <a:xfrm>
              <a:off x="403268" y="201179"/>
              <a:ext cx="133705" cy="89343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hueOff val="385715"/>
                    <a:lumOff val="42268"/>
                  </a:schemeClr>
                </a:gs>
              </a:gsLst>
              <a:lin ang="16200000" scaled="0"/>
            </a:gradFill>
            <a:ln w="12700" cap="flat">
              <a:noFill/>
              <a:miter lim="400000"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81" name="Straight Connector 35"/>
            <p:cNvSpPr/>
            <p:nvPr/>
          </p:nvSpPr>
          <p:spPr>
            <a:xfrm flipH="1">
              <a:off x="114300" y="127396"/>
              <a:ext cx="155973" cy="144066"/>
            </a:xfrm>
            <a:prstGeom prst="line">
              <a:avLst/>
            </a:prstGeom>
            <a:noFill/>
            <a:ln w="9525" cap="flat">
              <a:solidFill>
                <a:srgbClr val="141313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82" name="Straight Connector 36"/>
            <p:cNvSpPr/>
            <p:nvPr/>
          </p:nvSpPr>
          <p:spPr>
            <a:xfrm>
              <a:off x="270272" y="127396"/>
              <a:ext cx="153590" cy="86917"/>
            </a:xfrm>
            <a:prstGeom prst="line">
              <a:avLst/>
            </a:prstGeom>
            <a:noFill/>
            <a:ln w="9525" cap="flat">
              <a:solidFill>
                <a:srgbClr val="141313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83" name="Straight Connector 37"/>
            <p:cNvSpPr/>
            <p:nvPr/>
          </p:nvSpPr>
          <p:spPr>
            <a:xfrm>
              <a:off x="270272" y="127396"/>
              <a:ext cx="1" cy="109538"/>
            </a:xfrm>
            <a:prstGeom prst="line">
              <a:avLst/>
            </a:prstGeom>
            <a:noFill/>
            <a:ln w="9525" cap="flat">
              <a:solidFill>
                <a:srgbClr val="141313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84" name="Straight Connector 38"/>
            <p:cNvSpPr/>
            <p:nvPr/>
          </p:nvSpPr>
          <p:spPr>
            <a:xfrm flipH="1">
              <a:off x="125016" y="313133"/>
              <a:ext cx="97632" cy="88107"/>
            </a:xfrm>
            <a:prstGeom prst="line">
              <a:avLst/>
            </a:prstGeom>
            <a:noFill/>
            <a:ln w="9525" cap="flat">
              <a:solidFill>
                <a:srgbClr val="141313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85" name="Straight Connector 39"/>
            <p:cNvSpPr/>
            <p:nvPr/>
          </p:nvSpPr>
          <p:spPr>
            <a:xfrm>
              <a:off x="316706" y="313134"/>
              <a:ext cx="67867" cy="109537"/>
            </a:xfrm>
            <a:prstGeom prst="line">
              <a:avLst/>
            </a:prstGeom>
            <a:noFill/>
            <a:ln w="9525" cap="flat">
              <a:solidFill>
                <a:srgbClr val="141313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87" name="Oval 40"/>
          <p:cNvSpPr/>
          <p:nvPr/>
        </p:nvSpPr>
        <p:spPr>
          <a:xfrm>
            <a:off x="4246479" y="1968206"/>
            <a:ext cx="860823" cy="812008"/>
          </a:xfrm>
          <a:prstGeom prst="ellipse">
            <a:avLst/>
          </a:prstGeom>
          <a:ln w="25400">
            <a:solidFill>
              <a:srgbClr val="92D050"/>
            </a:solidFill>
            <a:prstDash val="sysDot"/>
          </a:ln>
        </p:spPr>
        <p:txBody>
          <a:bodyPr lIns="45719" rIns="45719" anchor="ctr"/>
          <a:lstStyle/>
          <a:p>
            <a:pPr algn="ctr"/>
            <a:endParaRPr/>
          </a:p>
        </p:txBody>
      </p:sp>
      <p:sp>
        <p:nvSpPr>
          <p:cNvPr id="288" name="TextBox 41"/>
          <p:cNvSpPr txBox="1"/>
          <p:nvPr/>
        </p:nvSpPr>
        <p:spPr>
          <a:xfrm>
            <a:off x="4517974" y="1708649"/>
            <a:ext cx="329895" cy="337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500" b="1" i="1"/>
            </a:pPr>
            <a:r>
              <a:t>O</a:t>
            </a:r>
            <a:r>
              <a:rPr baseline="-25000"/>
              <a:t>T</a:t>
            </a:r>
          </a:p>
        </p:txBody>
      </p:sp>
      <p:sp>
        <p:nvSpPr>
          <p:cNvPr id="289" name="TextBox 94"/>
          <p:cNvSpPr txBox="1"/>
          <p:nvPr/>
        </p:nvSpPr>
        <p:spPr>
          <a:xfrm>
            <a:off x="3803565" y="2683772"/>
            <a:ext cx="884635" cy="3044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200" b="1" baseline="-25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malignancy</a:t>
            </a:r>
          </a:p>
        </p:txBody>
      </p:sp>
      <p:sp>
        <p:nvSpPr>
          <p:cNvPr id="290" name="TextBox 43"/>
          <p:cNvSpPr txBox="1"/>
          <p:nvPr/>
        </p:nvSpPr>
        <p:spPr>
          <a:xfrm>
            <a:off x="2625387" y="2621859"/>
            <a:ext cx="1006080" cy="3044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200" b="1" baseline="-25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Malignant neoplasm</a:t>
            </a:r>
          </a:p>
        </p:txBody>
      </p:sp>
      <p:sp>
        <p:nvSpPr>
          <p:cNvPr id="291" name="Oval 44"/>
          <p:cNvSpPr/>
          <p:nvPr/>
        </p:nvSpPr>
        <p:spPr>
          <a:xfrm>
            <a:off x="4358397" y="2492081"/>
            <a:ext cx="270273" cy="269083"/>
          </a:xfrm>
          <a:prstGeom prst="ellipse">
            <a:avLst/>
          </a:prstGeom>
          <a:solidFill>
            <a:schemeClr val="accent3"/>
          </a:solidFill>
          <a:ln w="25400">
            <a:solidFill>
              <a:srgbClr val="141313"/>
            </a:solidFill>
          </a:ln>
        </p:spPr>
        <p:txBody>
          <a:bodyPr lIns="45719" rIns="45719" anchor="ctr"/>
          <a:lstStyle/>
          <a:p>
            <a:pPr algn="ctr" defTabSz="914400"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292" name="Oval 45"/>
          <p:cNvSpPr/>
          <p:nvPr/>
        </p:nvSpPr>
        <p:spPr>
          <a:xfrm>
            <a:off x="2570078" y="2392068"/>
            <a:ext cx="269083" cy="270273"/>
          </a:xfrm>
          <a:prstGeom prst="ellipse">
            <a:avLst/>
          </a:prstGeom>
          <a:solidFill>
            <a:srgbClr val="E6CCDF"/>
          </a:solidFill>
          <a:ln w="25400">
            <a:solidFill>
              <a:srgbClr val="141313"/>
            </a:solidFill>
          </a:ln>
        </p:spPr>
        <p:txBody>
          <a:bodyPr lIns="45719" rIns="45719" anchor="ctr"/>
          <a:lstStyle/>
          <a:p>
            <a:pPr algn="ctr" defTabSz="914400"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cxnSp>
        <p:nvCxnSpPr>
          <p:cNvPr id="293" name="Curved Connector 46"/>
          <p:cNvCxnSpPr>
            <a:stCxn id="292" idx="0"/>
            <a:endCxn id="291" idx="0"/>
          </p:cNvCxnSpPr>
          <p:nvPr/>
        </p:nvCxnSpPr>
        <p:spPr>
          <a:xfrm>
            <a:off x="2704619" y="2527204"/>
            <a:ext cx="1788915" cy="99419"/>
          </a:xfrm>
          <a:prstGeom prst="straightConnector1">
            <a:avLst/>
          </a:prstGeom>
          <a:ln w="19050">
            <a:solidFill>
              <a:srgbClr val="002060"/>
            </a:solidFill>
            <a:prstDash val="dash"/>
          </a:ln>
        </p:spPr>
      </p:cxnSp>
      <p:sp>
        <p:nvSpPr>
          <p:cNvPr id="294" name="TextBox 94"/>
          <p:cNvSpPr txBox="1"/>
          <p:nvPr/>
        </p:nvSpPr>
        <p:spPr>
          <a:xfrm>
            <a:off x="3422565" y="2251574"/>
            <a:ext cx="222806" cy="3133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600" i="1">
                <a:solidFill>
                  <a:srgbClr val="006EAB"/>
                </a:solidFill>
              </a:defRPr>
            </a:lvl1pPr>
          </a:lstStyle>
          <a:p>
            <a:r>
              <a:t>=</a:t>
            </a:r>
          </a:p>
        </p:txBody>
      </p:sp>
      <p:sp>
        <p:nvSpPr>
          <p:cNvPr id="295" name="Curved Connector 48"/>
          <p:cNvSpPr/>
          <p:nvPr/>
        </p:nvSpPr>
        <p:spPr>
          <a:xfrm rot="5400000">
            <a:off x="2076564" y="2699845"/>
            <a:ext cx="609601" cy="456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400" y="0"/>
                  <a:pt x="10800" y="5400"/>
                  <a:pt x="10800" y="10800"/>
                </a:cubicBezTo>
                <a:cubicBezTo>
                  <a:pt x="10800" y="16200"/>
                  <a:pt x="16200" y="21600"/>
                  <a:pt x="21600" y="21600"/>
                </a:cubicBezTo>
              </a:path>
            </a:pathLst>
          </a:custGeom>
          <a:ln w="25400">
            <a:solidFill>
              <a:srgbClr val="141313"/>
            </a:solidFill>
            <a:prstDash val="sysDash"/>
          </a:ln>
          <a:effectLst>
            <a:outerShdw blurRad="38100" dist="20000" dir="5400000" rotWithShape="0">
              <a:srgbClr val="000000">
                <a:alpha val="37999"/>
              </a:srgbClr>
            </a:outerShdw>
          </a:effectLst>
        </p:spPr>
        <p:txBody>
          <a:bodyPr lIns="45719" rIns="45719" anchor="ctr"/>
          <a:lstStyle/>
          <a:p>
            <a:endParaRPr/>
          </a:p>
        </p:txBody>
      </p:sp>
      <p:sp>
        <p:nvSpPr>
          <p:cNvPr id="296" name="Curved Connector 49"/>
          <p:cNvSpPr/>
          <p:nvPr/>
        </p:nvSpPr>
        <p:spPr>
          <a:xfrm rot="16200000" flipH="1">
            <a:off x="4441145" y="2814145"/>
            <a:ext cx="376239" cy="270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400" y="0"/>
                  <a:pt x="10800" y="5400"/>
                  <a:pt x="10800" y="10800"/>
                </a:cubicBezTo>
                <a:cubicBezTo>
                  <a:pt x="10800" y="16200"/>
                  <a:pt x="16200" y="21600"/>
                  <a:pt x="21600" y="21600"/>
                </a:cubicBezTo>
              </a:path>
            </a:pathLst>
          </a:custGeom>
          <a:ln w="25400">
            <a:solidFill>
              <a:srgbClr val="141313"/>
            </a:solidFill>
            <a:prstDash val="sysDash"/>
          </a:ln>
          <a:effectLst>
            <a:outerShdw blurRad="38100" dist="20000" dir="5400000" rotWithShape="0">
              <a:srgbClr val="000000">
                <a:alpha val="37999"/>
              </a:srgbClr>
            </a:outerShdw>
          </a:effectLst>
        </p:spPr>
        <p:txBody>
          <a:bodyPr lIns="45719" rIns="45719" anchor="ctr"/>
          <a:lstStyle/>
          <a:p>
            <a:endParaRPr/>
          </a:p>
        </p:txBody>
      </p:sp>
      <p:grpSp>
        <p:nvGrpSpPr>
          <p:cNvPr id="300" name="Curved Down Arrow 50"/>
          <p:cNvGrpSpPr/>
          <p:nvPr/>
        </p:nvGrpSpPr>
        <p:grpSpPr>
          <a:xfrm>
            <a:off x="3959538" y="1504105"/>
            <a:ext cx="420291" cy="1132043"/>
            <a:chOff x="0" y="0"/>
            <a:chExt cx="420289" cy="1132042"/>
          </a:xfrm>
        </p:grpSpPr>
        <p:sp>
          <p:nvSpPr>
            <p:cNvPr id="297" name="Shape"/>
            <p:cNvSpPr/>
            <p:nvPr/>
          </p:nvSpPr>
          <p:spPr>
            <a:xfrm rot="16200000">
              <a:off x="-355877" y="355876"/>
              <a:ext cx="1132044" cy="420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95" y="21600"/>
                  </a:moveTo>
                  <a:lnTo>
                    <a:pt x="17590" y="16200"/>
                  </a:lnTo>
                  <a:lnTo>
                    <a:pt x="18593" y="16200"/>
                  </a:lnTo>
                  <a:cubicBezTo>
                    <a:pt x="17516" y="6663"/>
                    <a:pt x="13754" y="0"/>
                    <a:pt x="9446" y="0"/>
                  </a:cubicBezTo>
                  <a:lnTo>
                    <a:pt x="11451" y="0"/>
                  </a:lnTo>
                  <a:cubicBezTo>
                    <a:pt x="15758" y="0"/>
                    <a:pt x="19520" y="6663"/>
                    <a:pt x="20597" y="16200"/>
                  </a:cubicBezTo>
                  <a:lnTo>
                    <a:pt x="21600" y="16200"/>
                  </a:lnTo>
                  <a:close/>
                  <a:moveTo>
                    <a:pt x="10449" y="122"/>
                  </a:moveTo>
                  <a:lnTo>
                    <a:pt x="10449" y="122"/>
                  </a:lnTo>
                  <a:cubicBezTo>
                    <a:pt x="5647" y="1293"/>
                    <a:pt x="2004" y="10558"/>
                    <a:pt x="2004" y="21600"/>
                  </a:cubicBezTo>
                  <a:lnTo>
                    <a:pt x="0" y="21600"/>
                  </a:lnTo>
                  <a:cubicBezTo>
                    <a:pt x="0" y="9671"/>
                    <a:pt x="4229" y="0"/>
                    <a:pt x="9446" y="0"/>
                  </a:cubicBezTo>
                  <a:cubicBezTo>
                    <a:pt x="9781" y="0"/>
                    <a:pt x="10116" y="41"/>
                    <a:pt x="10449" y="12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90B9"/>
                </a:gs>
                <a:gs pos="100000">
                  <a:srgbClr val="99D6F9"/>
                </a:gs>
              </a:gsLst>
              <a:lin ang="16200000" scaled="0"/>
            </a:gradFill>
            <a:ln w="12700" cap="flat">
              <a:noFill/>
              <a:miter lim="400000"/>
            </a:ln>
            <a:effectLst>
              <a:outerShdw blurRad="38100" dist="23000" dir="5400000" rotWithShape="0">
                <a:srgbClr val="000000">
                  <a:alpha val="34999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98" name="Shape"/>
            <p:cNvSpPr/>
            <p:nvPr/>
          </p:nvSpPr>
          <p:spPr>
            <a:xfrm rot="16200000">
              <a:off x="-63658" y="648094"/>
              <a:ext cx="547606" cy="4202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2"/>
                  </a:moveTo>
                  <a:lnTo>
                    <a:pt x="21600" y="122"/>
                  </a:lnTo>
                  <a:cubicBezTo>
                    <a:pt x="11673" y="1293"/>
                    <a:pt x="4144" y="10558"/>
                    <a:pt x="4144" y="21600"/>
                  </a:cubicBezTo>
                  <a:lnTo>
                    <a:pt x="0" y="21600"/>
                  </a:lnTo>
                  <a:cubicBezTo>
                    <a:pt x="0" y="9671"/>
                    <a:pt x="8743" y="0"/>
                    <a:pt x="19528" y="0"/>
                  </a:cubicBezTo>
                  <a:cubicBezTo>
                    <a:pt x="20220" y="0"/>
                    <a:pt x="20912" y="41"/>
                    <a:pt x="21600" y="12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99" name="Line"/>
            <p:cNvSpPr/>
            <p:nvPr/>
          </p:nvSpPr>
          <p:spPr>
            <a:xfrm rot="16200000">
              <a:off x="-355877" y="355876"/>
              <a:ext cx="1132044" cy="420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49" y="122"/>
                  </a:moveTo>
                  <a:lnTo>
                    <a:pt x="10449" y="122"/>
                  </a:lnTo>
                  <a:cubicBezTo>
                    <a:pt x="5647" y="1293"/>
                    <a:pt x="2004" y="10558"/>
                    <a:pt x="2004" y="21600"/>
                  </a:cubicBezTo>
                  <a:lnTo>
                    <a:pt x="0" y="21600"/>
                  </a:lnTo>
                  <a:cubicBezTo>
                    <a:pt x="0" y="9671"/>
                    <a:pt x="4229" y="0"/>
                    <a:pt x="9446" y="0"/>
                  </a:cubicBezTo>
                  <a:lnTo>
                    <a:pt x="11451" y="0"/>
                  </a:lnTo>
                  <a:cubicBezTo>
                    <a:pt x="15758" y="0"/>
                    <a:pt x="19520" y="6663"/>
                    <a:pt x="20597" y="16200"/>
                  </a:cubicBezTo>
                  <a:lnTo>
                    <a:pt x="21600" y="16200"/>
                  </a:lnTo>
                  <a:lnTo>
                    <a:pt x="19895" y="21600"/>
                  </a:lnTo>
                  <a:lnTo>
                    <a:pt x="17590" y="16200"/>
                  </a:lnTo>
                  <a:lnTo>
                    <a:pt x="18593" y="16200"/>
                  </a:lnTo>
                  <a:cubicBezTo>
                    <a:pt x="17516" y="6663"/>
                    <a:pt x="13754" y="0"/>
                    <a:pt x="9446" y="0"/>
                  </a:cubicBezTo>
                </a:path>
              </a:pathLst>
            </a:custGeom>
            <a:noFill/>
            <a:ln w="9525" cap="flat">
              <a:solidFill>
                <a:srgbClr val="0080A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/>
              <a:endParaRPr/>
            </a:p>
          </p:txBody>
        </p:sp>
      </p:grpSp>
      <p:sp>
        <p:nvSpPr>
          <p:cNvPr id="301" name="Oval 51"/>
          <p:cNvSpPr/>
          <p:nvPr/>
        </p:nvSpPr>
        <p:spPr>
          <a:xfrm>
            <a:off x="4383399" y="1347890"/>
            <a:ext cx="271465" cy="270273"/>
          </a:xfrm>
          <a:prstGeom prst="ellipse">
            <a:avLst/>
          </a:prstGeom>
          <a:ln w="25400">
            <a:solidFill>
              <a:srgbClr val="141313"/>
            </a:solidFill>
          </a:ln>
        </p:spPr>
        <p:txBody>
          <a:bodyPr lIns="45719" rIns="45719" anchor="ctr"/>
          <a:lstStyle/>
          <a:p>
            <a:pPr algn="ctr" defTabSz="914400">
              <a:defRPr sz="1300">
                <a:solidFill>
                  <a:srgbClr val="000000"/>
                </a:solidFill>
              </a:defRPr>
            </a:pPr>
            <a:endParaRPr/>
          </a:p>
        </p:txBody>
      </p:sp>
      <p:pic>
        <p:nvPicPr>
          <p:cNvPr id="302" name="Grafik 7" descr="Grafik 7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4421499" y="1387181"/>
            <a:ext cx="209551" cy="202407"/>
          </a:xfrm>
          <a:prstGeom prst="rect">
            <a:avLst/>
          </a:prstGeom>
          <a:ln w="12700">
            <a:miter lim="400000"/>
          </a:ln>
        </p:spPr>
      </p:pic>
      <p:sp>
        <p:nvSpPr>
          <p:cNvPr id="329" name="Curved Connector 53"/>
          <p:cNvSpPr/>
          <p:nvPr/>
        </p:nvSpPr>
        <p:spPr>
          <a:xfrm>
            <a:off x="2832505" y="1540349"/>
            <a:ext cx="1598222" cy="913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0"/>
                </a:lnTo>
              </a:path>
            </a:pathLst>
          </a:custGeom>
          <a:ln w="19050">
            <a:solidFill>
              <a:srgbClr val="002060"/>
            </a:solidFill>
            <a:prstDash val="dash"/>
          </a:ln>
        </p:spPr>
        <p:txBody>
          <a:bodyPr/>
          <a:lstStyle/>
          <a:p>
            <a:endParaRPr/>
          </a:p>
        </p:txBody>
      </p:sp>
      <p:sp>
        <p:nvSpPr>
          <p:cNvPr id="304" name="TextBox 94"/>
          <p:cNvSpPr txBox="1"/>
          <p:nvPr/>
        </p:nvSpPr>
        <p:spPr>
          <a:xfrm>
            <a:off x="3345998" y="1689545"/>
            <a:ext cx="290325" cy="437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400" b="1" i="1">
                <a:solidFill>
                  <a:srgbClr val="FF0000"/>
                </a:solidFill>
              </a:defRPr>
            </a:lvl1pPr>
          </a:lstStyle>
          <a:p>
            <a:r>
              <a:t>?</a:t>
            </a:r>
          </a:p>
        </p:txBody>
      </p:sp>
      <p:pic>
        <p:nvPicPr>
          <p:cNvPr id="305" name="Grafik 7" descr="Grafik 7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205871" y="3002859"/>
            <a:ext cx="588170" cy="567929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TextBox 56"/>
          <p:cNvSpPr txBox="1"/>
          <p:nvPr/>
        </p:nvSpPr>
        <p:spPr>
          <a:xfrm>
            <a:off x="4546515" y="3444580"/>
            <a:ext cx="1006080" cy="377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700" b="1" u="sng" baseline="-25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inaccessible</a:t>
            </a:r>
          </a:p>
        </p:txBody>
      </p:sp>
      <p:sp>
        <p:nvSpPr>
          <p:cNvPr id="310" name="Flowchart: Magnetic Disk 16393"/>
          <p:cNvSpPr/>
          <p:nvPr/>
        </p:nvSpPr>
        <p:spPr>
          <a:xfrm>
            <a:off x="1835462" y="3015956"/>
            <a:ext cx="673895" cy="6965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600"/>
                </a:moveTo>
                <a:cubicBezTo>
                  <a:pt x="21600" y="5588"/>
                  <a:pt x="16765" y="7200"/>
                  <a:pt x="10800" y="7200"/>
                </a:cubicBezTo>
                <a:cubicBezTo>
                  <a:pt x="4835" y="7200"/>
                  <a:pt x="0" y="5588"/>
                  <a:pt x="0" y="3600"/>
                </a:cubicBezTo>
                <a:moveTo>
                  <a:pt x="0" y="3600"/>
                </a:moveTo>
                <a:cubicBezTo>
                  <a:pt x="0" y="1612"/>
                  <a:pt x="4835" y="0"/>
                  <a:pt x="10800" y="0"/>
                </a:cubicBezTo>
                <a:cubicBezTo>
                  <a:pt x="16765" y="0"/>
                  <a:pt x="21600" y="1612"/>
                  <a:pt x="21600" y="3600"/>
                </a:cubicBezTo>
                <a:lnTo>
                  <a:pt x="21600" y="18000"/>
                </a:lnTo>
                <a:cubicBezTo>
                  <a:pt x="21600" y="19988"/>
                  <a:pt x="16765" y="21600"/>
                  <a:pt x="10800" y="21600"/>
                </a:cubicBezTo>
                <a:cubicBezTo>
                  <a:pt x="4835" y="21600"/>
                  <a:pt x="0" y="19988"/>
                  <a:pt x="0" y="18000"/>
                </a:cubicBezTo>
                <a:close/>
              </a:path>
            </a:pathLst>
          </a:custGeom>
          <a:ln>
            <a:solidFill>
              <a:srgbClr val="0080A1"/>
            </a:solidFill>
          </a:ln>
          <a:effectLst>
            <a:outerShdw blurRad="38100" dist="23000" dir="5400000" rotWithShape="0">
              <a:srgbClr val="000000">
                <a:alpha val="34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1" name="Straight Arrow Connector 59"/>
          <p:cNvSpPr/>
          <p:nvPr/>
        </p:nvSpPr>
        <p:spPr>
          <a:xfrm>
            <a:off x="2908214" y="3007622"/>
            <a:ext cx="1348980" cy="1"/>
          </a:xfrm>
          <a:prstGeom prst="line">
            <a:avLst/>
          </a:prstGeom>
          <a:ln w="25400">
            <a:solidFill>
              <a:schemeClr val="accent1"/>
            </a:solidFill>
            <a:tailEnd type="triangle"/>
          </a:ln>
          <a:effectLst>
            <a:outerShdw blurRad="38100" dist="20000" dir="5400000" rotWithShape="0">
              <a:srgbClr val="000000">
                <a:alpha val="37999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312" name="TextBox 60"/>
          <p:cNvSpPr txBox="1"/>
          <p:nvPr/>
        </p:nvSpPr>
        <p:spPr>
          <a:xfrm>
            <a:off x="2982110" y="2830833"/>
            <a:ext cx="1264369" cy="335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500" b="1" baseline="-25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Malignant neoplasm</a:t>
            </a:r>
          </a:p>
        </p:txBody>
      </p:sp>
      <p:grpSp>
        <p:nvGrpSpPr>
          <p:cNvPr id="319" name="Document"/>
          <p:cNvGrpSpPr/>
          <p:nvPr/>
        </p:nvGrpSpPr>
        <p:grpSpPr>
          <a:xfrm>
            <a:off x="3310952" y="3282083"/>
            <a:ext cx="621003" cy="481111"/>
            <a:chOff x="0" y="0"/>
            <a:chExt cx="621002" cy="481110"/>
          </a:xfrm>
        </p:grpSpPr>
        <p:sp>
          <p:nvSpPr>
            <p:cNvPr id="316" name="Shape"/>
            <p:cNvSpPr/>
            <p:nvPr/>
          </p:nvSpPr>
          <p:spPr>
            <a:xfrm>
              <a:off x="0" y="0"/>
              <a:ext cx="621003" cy="481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2" y="21600"/>
                  </a:moveTo>
                  <a:lnTo>
                    <a:pt x="5097" y="21600"/>
                  </a:lnTo>
                  <a:lnTo>
                    <a:pt x="0" y="17468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lnTo>
                    <a:pt x="10662" y="21600"/>
                  </a:lnTo>
                  <a:close/>
                </a:path>
              </a:pathLst>
            </a:custGeom>
            <a:solidFill>
              <a:srgbClr val="45E8FF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>
              <a:outerShdw dist="107762" dir="2700000" rotWithShape="0">
                <a:srgbClr val="808080"/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317" name="Triangle"/>
            <p:cNvSpPr/>
            <p:nvPr/>
          </p:nvSpPr>
          <p:spPr>
            <a:xfrm>
              <a:off x="0" y="389067"/>
              <a:ext cx="146541" cy="92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318" name="malignancy"/>
            <p:cNvSpPr txBox="1"/>
            <p:nvPr/>
          </p:nvSpPr>
          <p:spPr>
            <a:xfrm>
              <a:off x="25620" y="16452"/>
              <a:ext cx="564248" cy="1803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600" b="1"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r>
                <a:t>malignancy</a:t>
              </a:r>
            </a:p>
          </p:txBody>
        </p:sp>
      </p:grpSp>
      <p:grpSp>
        <p:nvGrpSpPr>
          <p:cNvPr id="323" name="Document"/>
          <p:cNvGrpSpPr/>
          <p:nvPr/>
        </p:nvGrpSpPr>
        <p:grpSpPr>
          <a:xfrm>
            <a:off x="3565854" y="3621412"/>
            <a:ext cx="648083" cy="481110"/>
            <a:chOff x="0" y="0"/>
            <a:chExt cx="648082" cy="481109"/>
          </a:xfrm>
        </p:grpSpPr>
        <p:sp>
          <p:nvSpPr>
            <p:cNvPr id="320" name="Shape"/>
            <p:cNvSpPr/>
            <p:nvPr/>
          </p:nvSpPr>
          <p:spPr>
            <a:xfrm>
              <a:off x="0" y="0"/>
              <a:ext cx="648083" cy="481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2" y="21600"/>
                  </a:moveTo>
                  <a:lnTo>
                    <a:pt x="5097" y="21600"/>
                  </a:lnTo>
                  <a:lnTo>
                    <a:pt x="0" y="17468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lnTo>
                    <a:pt x="10662" y="21600"/>
                  </a:lnTo>
                  <a:close/>
                </a:path>
              </a:pathLst>
            </a:custGeom>
            <a:solidFill>
              <a:srgbClr val="CD98BF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>
              <a:outerShdw dist="107762" dir="2700000" rotWithShape="0">
                <a:srgbClr val="808080"/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321" name="Triangle"/>
            <p:cNvSpPr/>
            <p:nvPr/>
          </p:nvSpPr>
          <p:spPr>
            <a:xfrm>
              <a:off x="0" y="389066"/>
              <a:ext cx="152931" cy="92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322" name="malignancy"/>
            <p:cNvSpPr txBox="1"/>
            <p:nvPr/>
          </p:nvSpPr>
          <p:spPr>
            <a:xfrm>
              <a:off x="26737" y="16452"/>
              <a:ext cx="588854" cy="1803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600" b="1"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r>
                <a:t>malignancy</a:t>
              </a:r>
            </a:p>
          </p:txBody>
        </p:sp>
      </p:grpSp>
      <p:sp>
        <p:nvSpPr>
          <p:cNvPr id="324" name="TextBox 64"/>
          <p:cNvSpPr txBox="1"/>
          <p:nvPr/>
        </p:nvSpPr>
        <p:spPr>
          <a:xfrm>
            <a:off x="4644147" y="3218363"/>
            <a:ext cx="503636" cy="3373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500" b="1" baseline="-25000">
                <a:solidFill>
                  <a:srgbClr val="000000"/>
                </a:solidFill>
              </a:defRPr>
            </a:lvl1pPr>
          </a:lstStyle>
          <a:p>
            <a:r>
              <a:t>data</a:t>
            </a:r>
          </a:p>
        </p:txBody>
      </p:sp>
      <p:sp>
        <p:nvSpPr>
          <p:cNvPr id="327" name="Curved Connector 67"/>
          <p:cNvSpPr/>
          <p:nvPr/>
        </p:nvSpPr>
        <p:spPr>
          <a:xfrm>
            <a:off x="4654863" y="1483027"/>
            <a:ext cx="452439" cy="14543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0800" y="0"/>
                  <a:pt x="21600" y="10800"/>
                  <a:pt x="21600" y="21600"/>
                </a:cubicBezTo>
              </a:path>
            </a:pathLst>
          </a:custGeom>
          <a:ln w="19050">
            <a:solidFill>
              <a:srgbClr val="002060"/>
            </a:solidFill>
            <a:prstDash val="dash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328" name="TextBox 94"/>
          <p:cNvSpPr txBox="1"/>
          <p:nvPr/>
        </p:nvSpPr>
        <p:spPr>
          <a:xfrm>
            <a:off x="4981092" y="1690116"/>
            <a:ext cx="290325" cy="437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400" b="1" i="1">
                <a:solidFill>
                  <a:srgbClr val="FF0000"/>
                </a:solidFill>
              </a:defRPr>
            </a:lvl1pPr>
          </a:lstStyle>
          <a:p>
            <a:r>
              <a:t>?</a:t>
            </a:r>
          </a:p>
        </p:txBody>
      </p:sp>
      <p:sp>
        <p:nvSpPr>
          <p:cNvPr id="86" name="CustomShape 4">
            <a:extLst>
              <a:ext uri="{FF2B5EF4-FFF2-40B4-BE49-F238E27FC236}">
                <a16:creationId xmlns:a16="http://schemas.microsoft.com/office/drawing/2014/main" id="{41726ECF-AB0D-5840-A211-932310C6B8CE}"/>
              </a:ext>
            </a:extLst>
          </p:cNvPr>
          <p:cNvSpPr/>
          <p:nvPr/>
        </p:nvSpPr>
        <p:spPr>
          <a:xfrm>
            <a:off x="77040" y="4822920"/>
            <a:ext cx="1271160" cy="27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fld id="{D1FB20B0-CC4C-4709-968A-8990EA80D584}" type="slidenum">
              <a:rPr lang="en-US" sz="800" b="0" strike="noStrike" spc="-1">
                <a:solidFill>
                  <a:srgbClr val="537992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10</a:t>
            </a:fld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3A456CD-0D09-D94C-982A-90E981F68E71}"/>
              </a:ext>
            </a:extLst>
          </p:cNvPr>
          <p:cNvGrpSpPr/>
          <p:nvPr/>
        </p:nvGrpSpPr>
        <p:grpSpPr>
          <a:xfrm>
            <a:off x="5534729" y="1419718"/>
            <a:ext cx="3555657" cy="2200602"/>
            <a:chOff x="5534729" y="1419718"/>
            <a:chExt cx="3555657" cy="2200602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FD795869-4F9B-094E-92A3-DB3C782E3A29}"/>
                </a:ext>
              </a:extLst>
            </p:cNvPr>
            <p:cNvSpPr txBox="1"/>
            <p:nvPr/>
          </p:nvSpPr>
          <p:spPr>
            <a:xfrm>
              <a:off x="5534729" y="1419718"/>
              <a:ext cx="3555657" cy="2200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Options:</a:t>
              </a:r>
            </a:p>
            <a:p>
              <a:pPr lvl="1"/>
              <a:endParaRPr lang="en-US" sz="1100" dirty="0"/>
            </a:p>
            <a:p>
              <a:pPr lvl="1"/>
              <a:r>
                <a:rPr lang="en-US" dirty="0"/>
                <a:t>1-) If you are aware, you can update the mappings by hand</a:t>
              </a:r>
            </a:p>
            <a:p>
              <a:pPr lvl="1"/>
              <a:endParaRPr lang="en-US" dirty="0"/>
            </a:p>
            <a:p>
              <a:pPr lvl="1"/>
              <a:r>
                <a:rPr lang="en-US" dirty="0"/>
                <a:t>2-) You can use </a:t>
              </a:r>
              <a:r>
                <a:rPr lang="en-US" dirty="0" err="1"/>
                <a:t>Dynaccurate</a:t>
              </a:r>
              <a:endParaRPr lang="en-US" dirty="0"/>
            </a:p>
            <a:p>
              <a:pPr lvl="1"/>
              <a:endParaRPr lang="en-US" dirty="0"/>
            </a:p>
            <a:p>
              <a:pPr lvl="1"/>
              <a:r>
                <a:rPr lang="en-US" dirty="0"/>
                <a:t>3-) You will lose information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907EBDF-EC8D-BC47-ADD3-976EFBAB4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732376" y="2633943"/>
              <a:ext cx="310297" cy="380364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7443493-E773-254A-A3FF-AEC30A87874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698844" y="1921767"/>
              <a:ext cx="393776" cy="295137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E1C52C5-9925-0641-8080-1969BCC852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691325" y="3201419"/>
              <a:ext cx="345364" cy="3453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7323673"/>
      </p:ext>
    </p:extLst>
  </p:cSld>
  <p:clrMapOvr>
    <a:masterClrMapping/>
  </p:clrMapOvr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8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1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3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6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9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3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6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9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2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5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7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3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2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5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" grpId="0" animBg="1" advAuto="0"/>
      <p:bldP spid="250" grpId="0" animBg="1" advAuto="0"/>
      <p:bldP spid="251" grpId="0" animBg="1" advAuto="0"/>
      <p:bldP spid="252" grpId="0" animBg="1" advAuto="0"/>
      <p:bldP spid="253" grpId="0" animBg="1" advAuto="0"/>
      <p:bldP spid="257" grpId="0" animBg="1" advAuto="0"/>
      <p:bldP spid="258" grpId="0" animBg="1" advAuto="0"/>
      <p:bldP spid="259" grpId="0" animBg="1" advAuto="0"/>
      <p:bldP spid="260" grpId="0" animBg="1" advAuto="0"/>
      <p:bldP spid="272" grpId="0" animBg="1" advAuto="0"/>
      <p:bldP spid="273" grpId="0" animBg="1" advAuto="0"/>
      <p:bldP spid="274" grpId="0" animBg="1" advAuto="0"/>
      <p:bldP spid="286" grpId="0" animBg="1" advAuto="0"/>
      <p:bldP spid="287" grpId="0" animBg="1" advAuto="0"/>
      <p:bldP spid="288" grpId="0" animBg="1" advAuto="0"/>
      <p:bldP spid="289" grpId="0" animBg="1" advAuto="0"/>
      <p:bldP spid="290" grpId="0" animBg="1" advAuto="0"/>
      <p:bldP spid="291" grpId="0" animBg="1" advAuto="0"/>
      <p:bldP spid="292" grpId="0" animBg="1" advAuto="0"/>
      <p:bldP spid="293" grpId="0" animBg="1" advAuto="0"/>
      <p:bldP spid="294" grpId="0" animBg="1" advAuto="0"/>
      <p:bldP spid="295" grpId="0" animBg="1" advAuto="0"/>
      <p:bldP spid="296" grpId="0" animBg="1" advAuto="0"/>
      <p:bldP spid="300" grpId="0" animBg="1" advAuto="0"/>
      <p:bldP spid="301" grpId="0" animBg="1" advAuto="0"/>
      <p:bldP spid="302" grpId="0" animBg="1" advAuto="0"/>
      <p:bldP spid="329" grpId="0" animBg="1" advAuto="0"/>
      <p:bldP spid="304" grpId="0" animBg="1" advAuto="0"/>
      <p:bldP spid="305" grpId="0" animBg="1" advAuto="0"/>
      <p:bldP spid="306" grpId="0" animBg="1" advAuto="0"/>
      <p:bldP spid="310" grpId="0" animBg="1" advAuto="0"/>
      <p:bldP spid="311" grpId="0" animBg="1" advAuto="0"/>
      <p:bldP spid="312" grpId="0" animBg="1" advAuto="0"/>
      <p:bldP spid="319" grpId="0" animBg="1" advAuto="0"/>
      <p:bldP spid="319" grpId="1" animBg="1" advAuto="0"/>
      <p:bldP spid="323" grpId="0" animBg="1" advAuto="0"/>
      <p:bldP spid="323" grpId="1" animBg="1" advAuto="0"/>
      <p:bldP spid="324" grpId="0" animBg="1" advAuto="0"/>
      <p:bldP spid="327" grpId="0" animBg="1" advAuto="0"/>
      <p:bldP spid="328" grpId="0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1D15724-B089-CE4E-9E58-EC1EF045E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Impact of Knowledge evolution in information systems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F211A5-9F8C-3744-834B-93DE5443F0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11</a:t>
            </a:fld>
            <a:endParaRPr lang="fr-FR" dirty="0"/>
          </a:p>
        </p:txBody>
      </p:sp>
      <p:grpSp>
        <p:nvGrpSpPr>
          <p:cNvPr id="14" name="Document">
            <a:extLst>
              <a:ext uri="{FF2B5EF4-FFF2-40B4-BE49-F238E27FC236}">
                <a16:creationId xmlns:a16="http://schemas.microsoft.com/office/drawing/2014/main" id="{BDD0A5A7-54BA-EF44-8EA9-4E964950E9CA}"/>
              </a:ext>
            </a:extLst>
          </p:cNvPr>
          <p:cNvGrpSpPr/>
          <p:nvPr/>
        </p:nvGrpSpPr>
        <p:grpSpPr>
          <a:xfrm>
            <a:off x="1736725" y="2708338"/>
            <a:ext cx="648084" cy="481111"/>
            <a:chOff x="0" y="0"/>
            <a:chExt cx="648083" cy="481110"/>
          </a:xfrm>
        </p:grpSpPr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10DF5F9E-9557-2048-8559-FB0800E22041}"/>
                </a:ext>
              </a:extLst>
            </p:cNvPr>
            <p:cNvSpPr/>
            <p:nvPr/>
          </p:nvSpPr>
          <p:spPr>
            <a:xfrm>
              <a:off x="0" y="0"/>
              <a:ext cx="648083" cy="481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2" y="21600"/>
                  </a:moveTo>
                  <a:lnTo>
                    <a:pt x="5097" y="21600"/>
                  </a:lnTo>
                  <a:lnTo>
                    <a:pt x="0" y="17468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lnTo>
                    <a:pt x="10662" y="21600"/>
                  </a:lnTo>
                  <a:close/>
                </a:path>
              </a:pathLst>
            </a:custGeom>
            <a:solidFill>
              <a:srgbClr val="CD98BF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>
              <a:outerShdw dist="107762" dir="2700000" rotWithShape="0">
                <a:srgbClr val="808080"/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16" name="Triangle">
              <a:extLst>
                <a:ext uri="{FF2B5EF4-FFF2-40B4-BE49-F238E27FC236}">
                  <a16:creationId xmlns:a16="http://schemas.microsoft.com/office/drawing/2014/main" id="{CD76E860-E000-824D-8CC0-991CBBD133F1}"/>
                </a:ext>
              </a:extLst>
            </p:cNvPr>
            <p:cNvSpPr/>
            <p:nvPr/>
          </p:nvSpPr>
          <p:spPr>
            <a:xfrm>
              <a:off x="0" y="389066"/>
              <a:ext cx="152931" cy="92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17" name="malignancy">
              <a:extLst>
                <a:ext uri="{FF2B5EF4-FFF2-40B4-BE49-F238E27FC236}">
                  <a16:creationId xmlns:a16="http://schemas.microsoft.com/office/drawing/2014/main" id="{1B42FDC0-2612-D347-B1B5-C3A4B8DB9427}"/>
                </a:ext>
              </a:extLst>
            </p:cNvPr>
            <p:cNvSpPr txBox="1"/>
            <p:nvPr/>
          </p:nvSpPr>
          <p:spPr>
            <a:xfrm>
              <a:off x="26737" y="16452"/>
              <a:ext cx="588854" cy="18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600" b="1"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endParaRPr dirty="0"/>
            </a:p>
          </p:txBody>
        </p:sp>
      </p:grpSp>
      <p:grpSp>
        <p:nvGrpSpPr>
          <p:cNvPr id="18" name="Document">
            <a:extLst>
              <a:ext uri="{FF2B5EF4-FFF2-40B4-BE49-F238E27FC236}">
                <a16:creationId xmlns:a16="http://schemas.microsoft.com/office/drawing/2014/main" id="{96AD96DB-CF6E-4E4B-83B7-5AD67B20F288}"/>
              </a:ext>
            </a:extLst>
          </p:cNvPr>
          <p:cNvGrpSpPr/>
          <p:nvPr/>
        </p:nvGrpSpPr>
        <p:grpSpPr>
          <a:xfrm>
            <a:off x="1889125" y="2860738"/>
            <a:ext cx="648084" cy="481111"/>
            <a:chOff x="0" y="0"/>
            <a:chExt cx="648083" cy="481110"/>
          </a:xfrm>
        </p:grpSpPr>
        <p:sp>
          <p:nvSpPr>
            <p:cNvPr id="19" name="Shape">
              <a:extLst>
                <a:ext uri="{FF2B5EF4-FFF2-40B4-BE49-F238E27FC236}">
                  <a16:creationId xmlns:a16="http://schemas.microsoft.com/office/drawing/2014/main" id="{44689DC2-E2DB-D544-9DFC-821BCEFFB4D3}"/>
                </a:ext>
              </a:extLst>
            </p:cNvPr>
            <p:cNvSpPr/>
            <p:nvPr/>
          </p:nvSpPr>
          <p:spPr>
            <a:xfrm>
              <a:off x="0" y="0"/>
              <a:ext cx="648083" cy="481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2" y="21600"/>
                  </a:moveTo>
                  <a:lnTo>
                    <a:pt x="5097" y="21600"/>
                  </a:lnTo>
                  <a:lnTo>
                    <a:pt x="0" y="17468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lnTo>
                    <a:pt x="10662" y="21600"/>
                  </a:lnTo>
                  <a:close/>
                </a:path>
              </a:pathLst>
            </a:custGeom>
            <a:solidFill>
              <a:srgbClr val="CD98BF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>
              <a:outerShdw dist="107762" dir="2700000" rotWithShape="0">
                <a:srgbClr val="808080"/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20" name="Triangle">
              <a:extLst>
                <a:ext uri="{FF2B5EF4-FFF2-40B4-BE49-F238E27FC236}">
                  <a16:creationId xmlns:a16="http://schemas.microsoft.com/office/drawing/2014/main" id="{2625E163-713D-5442-BA6F-542966EE8A68}"/>
                </a:ext>
              </a:extLst>
            </p:cNvPr>
            <p:cNvSpPr/>
            <p:nvPr/>
          </p:nvSpPr>
          <p:spPr>
            <a:xfrm>
              <a:off x="0" y="389066"/>
              <a:ext cx="152931" cy="92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21" name="malignancy">
              <a:extLst>
                <a:ext uri="{FF2B5EF4-FFF2-40B4-BE49-F238E27FC236}">
                  <a16:creationId xmlns:a16="http://schemas.microsoft.com/office/drawing/2014/main" id="{DCAC31CD-9464-1B41-9C1E-AD62FD678F5F}"/>
                </a:ext>
              </a:extLst>
            </p:cNvPr>
            <p:cNvSpPr txBox="1"/>
            <p:nvPr/>
          </p:nvSpPr>
          <p:spPr>
            <a:xfrm>
              <a:off x="26737" y="16452"/>
              <a:ext cx="588854" cy="18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600" b="1"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endParaRPr dirty="0"/>
            </a:p>
          </p:txBody>
        </p:sp>
      </p:grpSp>
      <p:grpSp>
        <p:nvGrpSpPr>
          <p:cNvPr id="22" name="Document">
            <a:extLst>
              <a:ext uri="{FF2B5EF4-FFF2-40B4-BE49-F238E27FC236}">
                <a16:creationId xmlns:a16="http://schemas.microsoft.com/office/drawing/2014/main" id="{02FBE7B2-56FE-5B4A-8CA4-170F9DB95489}"/>
              </a:ext>
            </a:extLst>
          </p:cNvPr>
          <p:cNvGrpSpPr/>
          <p:nvPr/>
        </p:nvGrpSpPr>
        <p:grpSpPr>
          <a:xfrm>
            <a:off x="2041525" y="3013138"/>
            <a:ext cx="648083" cy="481110"/>
            <a:chOff x="0" y="0"/>
            <a:chExt cx="648082" cy="481109"/>
          </a:xfrm>
        </p:grpSpPr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6155C69C-159F-C64E-B2B2-FDD6D899D5CE}"/>
                </a:ext>
              </a:extLst>
            </p:cNvPr>
            <p:cNvSpPr/>
            <p:nvPr/>
          </p:nvSpPr>
          <p:spPr>
            <a:xfrm>
              <a:off x="0" y="0"/>
              <a:ext cx="648083" cy="481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2" y="21600"/>
                  </a:moveTo>
                  <a:lnTo>
                    <a:pt x="5097" y="21600"/>
                  </a:lnTo>
                  <a:lnTo>
                    <a:pt x="0" y="17468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lnTo>
                    <a:pt x="10662" y="21600"/>
                  </a:lnTo>
                  <a:close/>
                </a:path>
              </a:pathLst>
            </a:custGeom>
            <a:solidFill>
              <a:srgbClr val="CD98BF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>
              <a:outerShdw dist="107762" dir="2700000" rotWithShape="0">
                <a:srgbClr val="808080"/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24" name="Triangle">
              <a:extLst>
                <a:ext uri="{FF2B5EF4-FFF2-40B4-BE49-F238E27FC236}">
                  <a16:creationId xmlns:a16="http://schemas.microsoft.com/office/drawing/2014/main" id="{996884C2-29F3-2A44-8F30-1FF8425E146A}"/>
                </a:ext>
              </a:extLst>
            </p:cNvPr>
            <p:cNvSpPr/>
            <p:nvPr/>
          </p:nvSpPr>
          <p:spPr>
            <a:xfrm>
              <a:off x="0" y="389066"/>
              <a:ext cx="152931" cy="92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25" name="malignancy">
              <a:extLst>
                <a:ext uri="{FF2B5EF4-FFF2-40B4-BE49-F238E27FC236}">
                  <a16:creationId xmlns:a16="http://schemas.microsoft.com/office/drawing/2014/main" id="{9890416C-AD96-FE44-8159-01D970EB8700}"/>
                </a:ext>
              </a:extLst>
            </p:cNvPr>
            <p:cNvSpPr txBox="1"/>
            <p:nvPr/>
          </p:nvSpPr>
          <p:spPr>
            <a:xfrm>
              <a:off x="26737" y="16452"/>
              <a:ext cx="588854" cy="1803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600" b="1"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r>
                <a:t>malignancy</a:t>
              </a:r>
            </a:p>
          </p:txBody>
        </p:sp>
      </p:grpSp>
      <p:grpSp>
        <p:nvGrpSpPr>
          <p:cNvPr id="34" name="Document">
            <a:extLst>
              <a:ext uri="{FF2B5EF4-FFF2-40B4-BE49-F238E27FC236}">
                <a16:creationId xmlns:a16="http://schemas.microsoft.com/office/drawing/2014/main" id="{9FD1FB6A-9955-9F4F-8834-BA08DEB6F9AC}"/>
              </a:ext>
            </a:extLst>
          </p:cNvPr>
          <p:cNvGrpSpPr/>
          <p:nvPr/>
        </p:nvGrpSpPr>
        <p:grpSpPr>
          <a:xfrm>
            <a:off x="3376019" y="2704450"/>
            <a:ext cx="648084" cy="481111"/>
            <a:chOff x="0" y="0"/>
            <a:chExt cx="648083" cy="481110"/>
          </a:xfrm>
        </p:grpSpPr>
        <p:sp>
          <p:nvSpPr>
            <p:cNvPr id="35" name="Shape">
              <a:extLst>
                <a:ext uri="{FF2B5EF4-FFF2-40B4-BE49-F238E27FC236}">
                  <a16:creationId xmlns:a16="http://schemas.microsoft.com/office/drawing/2014/main" id="{594C96BD-C21A-A540-A825-D971255152D8}"/>
                </a:ext>
              </a:extLst>
            </p:cNvPr>
            <p:cNvSpPr/>
            <p:nvPr/>
          </p:nvSpPr>
          <p:spPr>
            <a:xfrm>
              <a:off x="0" y="0"/>
              <a:ext cx="648083" cy="481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2" y="21600"/>
                  </a:moveTo>
                  <a:lnTo>
                    <a:pt x="5097" y="21600"/>
                  </a:lnTo>
                  <a:lnTo>
                    <a:pt x="0" y="17468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lnTo>
                    <a:pt x="10662" y="21600"/>
                  </a:lnTo>
                  <a:close/>
                </a:path>
              </a:pathLst>
            </a:custGeom>
            <a:solidFill>
              <a:srgbClr val="CD98BF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>
              <a:outerShdw dist="107762" dir="2700000" rotWithShape="0">
                <a:srgbClr val="808080"/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36" name="Triangle">
              <a:extLst>
                <a:ext uri="{FF2B5EF4-FFF2-40B4-BE49-F238E27FC236}">
                  <a16:creationId xmlns:a16="http://schemas.microsoft.com/office/drawing/2014/main" id="{92179433-B20E-704D-84F9-00D86DA1FA05}"/>
                </a:ext>
              </a:extLst>
            </p:cNvPr>
            <p:cNvSpPr/>
            <p:nvPr/>
          </p:nvSpPr>
          <p:spPr>
            <a:xfrm>
              <a:off x="0" y="389066"/>
              <a:ext cx="152931" cy="92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37" name="malignancy">
              <a:extLst>
                <a:ext uri="{FF2B5EF4-FFF2-40B4-BE49-F238E27FC236}">
                  <a16:creationId xmlns:a16="http://schemas.microsoft.com/office/drawing/2014/main" id="{9F4DBED8-ED79-CD47-A253-9C33247E06AA}"/>
                </a:ext>
              </a:extLst>
            </p:cNvPr>
            <p:cNvSpPr txBox="1"/>
            <p:nvPr/>
          </p:nvSpPr>
          <p:spPr>
            <a:xfrm>
              <a:off x="26737" y="16452"/>
              <a:ext cx="588854" cy="18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600" b="1"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endParaRPr dirty="0"/>
            </a:p>
          </p:txBody>
        </p:sp>
      </p:grpSp>
      <p:grpSp>
        <p:nvGrpSpPr>
          <p:cNvPr id="38" name="Document">
            <a:extLst>
              <a:ext uri="{FF2B5EF4-FFF2-40B4-BE49-F238E27FC236}">
                <a16:creationId xmlns:a16="http://schemas.microsoft.com/office/drawing/2014/main" id="{59981F09-27F4-5A42-9FEC-E4D7CC26F4CE}"/>
              </a:ext>
            </a:extLst>
          </p:cNvPr>
          <p:cNvGrpSpPr/>
          <p:nvPr/>
        </p:nvGrpSpPr>
        <p:grpSpPr>
          <a:xfrm>
            <a:off x="3528419" y="2856850"/>
            <a:ext cx="648084" cy="481111"/>
            <a:chOff x="0" y="0"/>
            <a:chExt cx="648083" cy="481110"/>
          </a:xfrm>
        </p:grpSpPr>
        <p:sp>
          <p:nvSpPr>
            <p:cNvPr id="39" name="Shape">
              <a:extLst>
                <a:ext uri="{FF2B5EF4-FFF2-40B4-BE49-F238E27FC236}">
                  <a16:creationId xmlns:a16="http://schemas.microsoft.com/office/drawing/2014/main" id="{FBAFE4F7-B17D-684C-9D5E-BE33785784FF}"/>
                </a:ext>
              </a:extLst>
            </p:cNvPr>
            <p:cNvSpPr/>
            <p:nvPr/>
          </p:nvSpPr>
          <p:spPr>
            <a:xfrm>
              <a:off x="0" y="0"/>
              <a:ext cx="648083" cy="481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2" y="21600"/>
                  </a:moveTo>
                  <a:lnTo>
                    <a:pt x="5097" y="21600"/>
                  </a:lnTo>
                  <a:lnTo>
                    <a:pt x="0" y="17468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lnTo>
                    <a:pt x="10662" y="21600"/>
                  </a:lnTo>
                  <a:close/>
                </a:path>
              </a:pathLst>
            </a:custGeom>
            <a:solidFill>
              <a:srgbClr val="CD98BF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>
              <a:outerShdw dist="107762" dir="2700000" rotWithShape="0">
                <a:srgbClr val="808080"/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40" name="Triangle">
              <a:extLst>
                <a:ext uri="{FF2B5EF4-FFF2-40B4-BE49-F238E27FC236}">
                  <a16:creationId xmlns:a16="http://schemas.microsoft.com/office/drawing/2014/main" id="{2FDCE479-EE43-C84C-B9FB-5865C089FDFC}"/>
                </a:ext>
              </a:extLst>
            </p:cNvPr>
            <p:cNvSpPr/>
            <p:nvPr/>
          </p:nvSpPr>
          <p:spPr>
            <a:xfrm>
              <a:off x="0" y="389066"/>
              <a:ext cx="152931" cy="92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41" name="malignancy">
              <a:extLst>
                <a:ext uri="{FF2B5EF4-FFF2-40B4-BE49-F238E27FC236}">
                  <a16:creationId xmlns:a16="http://schemas.microsoft.com/office/drawing/2014/main" id="{28AA2228-3A17-9545-BD50-BAE0ADF8C2DC}"/>
                </a:ext>
              </a:extLst>
            </p:cNvPr>
            <p:cNvSpPr txBox="1"/>
            <p:nvPr/>
          </p:nvSpPr>
          <p:spPr>
            <a:xfrm>
              <a:off x="26737" y="16452"/>
              <a:ext cx="588854" cy="18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600" b="1"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endParaRPr dirty="0"/>
            </a:p>
          </p:txBody>
        </p:sp>
      </p:grpSp>
      <p:grpSp>
        <p:nvGrpSpPr>
          <p:cNvPr id="42" name="Document">
            <a:extLst>
              <a:ext uri="{FF2B5EF4-FFF2-40B4-BE49-F238E27FC236}">
                <a16:creationId xmlns:a16="http://schemas.microsoft.com/office/drawing/2014/main" id="{EDCCD7EB-7B45-3742-BB35-C5EAEF86B3FB}"/>
              </a:ext>
            </a:extLst>
          </p:cNvPr>
          <p:cNvGrpSpPr/>
          <p:nvPr/>
        </p:nvGrpSpPr>
        <p:grpSpPr>
          <a:xfrm>
            <a:off x="3680819" y="3009250"/>
            <a:ext cx="648083" cy="481110"/>
            <a:chOff x="0" y="0"/>
            <a:chExt cx="648082" cy="481109"/>
          </a:xfrm>
        </p:grpSpPr>
        <p:sp>
          <p:nvSpPr>
            <p:cNvPr id="43" name="Shape">
              <a:extLst>
                <a:ext uri="{FF2B5EF4-FFF2-40B4-BE49-F238E27FC236}">
                  <a16:creationId xmlns:a16="http://schemas.microsoft.com/office/drawing/2014/main" id="{4F34CFF1-3765-524A-8352-C32E87DDCBFD}"/>
                </a:ext>
              </a:extLst>
            </p:cNvPr>
            <p:cNvSpPr/>
            <p:nvPr/>
          </p:nvSpPr>
          <p:spPr>
            <a:xfrm>
              <a:off x="0" y="0"/>
              <a:ext cx="648083" cy="481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2" y="21600"/>
                  </a:moveTo>
                  <a:lnTo>
                    <a:pt x="5097" y="21600"/>
                  </a:lnTo>
                  <a:lnTo>
                    <a:pt x="0" y="17468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lnTo>
                    <a:pt x="10662" y="21600"/>
                  </a:lnTo>
                  <a:close/>
                </a:path>
              </a:pathLst>
            </a:custGeom>
            <a:solidFill>
              <a:srgbClr val="CD98BF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>
              <a:outerShdw dist="107762" dir="2700000" rotWithShape="0">
                <a:srgbClr val="808080"/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44" name="Triangle">
              <a:extLst>
                <a:ext uri="{FF2B5EF4-FFF2-40B4-BE49-F238E27FC236}">
                  <a16:creationId xmlns:a16="http://schemas.microsoft.com/office/drawing/2014/main" id="{1ECF387B-252C-BC4F-9DE3-72D9DC4AF401}"/>
                </a:ext>
              </a:extLst>
            </p:cNvPr>
            <p:cNvSpPr/>
            <p:nvPr/>
          </p:nvSpPr>
          <p:spPr>
            <a:xfrm>
              <a:off x="0" y="389066"/>
              <a:ext cx="152931" cy="92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45" name="malignancy">
              <a:extLst>
                <a:ext uri="{FF2B5EF4-FFF2-40B4-BE49-F238E27FC236}">
                  <a16:creationId xmlns:a16="http://schemas.microsoft.com/office/drawing/2014/main" id="{00C335C6-B0C0-1C4A-88E4-6640385136E3}"/>
                </a:ext>
              </a:extLst>
            </p:cNvPr>
            <p:cNvSpPr txBox="1"/>
            <p:nvPr/>
          </p:nvSpPr>
          <p:spPr>
            <a:xfrm>
              <a:off x="26737" y="16452"/>
              <a:ext cx="588854" cy="1803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600" b="1"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r>
                <a:t>malignancy</a:t>
              </a:r>
            </a:p>
          </p:txBody>
        </p:sp>
      </p:grpSp>
      <p:grpSp>
        <p:nvGrpSpPr>
          <p:cNvPr id="46" name="Document">
            <a:extLst>
              <a:ext uri="{FF2B5EF4-FFF2-40B4-BE49-F238E27FC236}">
                <a16:creationId xmlns:a16="http://schemas.microsoft.com/office/drawing/2014/main" id="{FDA1423E-FD7A-4E4B-B5BC-F06EB2164075}"/>
              </a:ext>
            </a:extLst>
          </p:cNvPr>
          <p:cNvGrpSpPr/>
          <p:nvPr/>
        </p:nvGrpSpPr>
        <p:grpSpPr>
          <a:xfrm>
            <a:off x="6102111" y="2548162"/>
            <a:ext cx="648084" cy="481111"/>
            <a:chOff x="0" y="0"/>
            <a:chExt cx="648083" cy="481110"/>
          </a:xfrm>
        </p:grpSpPr>
        <p:sp>
          <p:nvSpPr>
            <p:cNvPr id="47" name="Shape">
              <a:extLst>
                <a:ext uri="{FF2B5EF4-FFF2-40B4-BE49-F238E27FC236}">
                  <a16:creationId xmlns:a16="http://schemas.microsoft.com/office/drawing/2014/main" id="{C344B938-80DE-614D-8FB1-83D2615A6C8E}"/>
                </a:ext>
              </a:extLst>
            </p:cNvPr>
            <p:cNvSpPr/>
            <p:nvPr/>
          </p:nvSpPr>
          <p:spPr>
            <a:xfrm>
              <a:off x="0" y="0"/>
              <a:ext cx="648083" cy="481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2" y="21600"/>
                  </a:moveTo>
                  <a:lnTo>
                    <a:pt x="5097" y="21600"/>
                  </a:lnTo>
                  <a:lnTo>
                    <a:pt x="0" y="17468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lnTo>
                    <a:pt x="10662" y="21600"/>
                  </a:lnTo>
                  <a:close/>
                </a:path>
              </a:pathLst>
            </a:custGeom>
            <a:solidFill>
              <a:srgbClr val="CD98BF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>
              <a:outerShdw dist="107762" dir="2700000" rotWithShape="0">
                <a:srgbClr val="808080"/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48" name="Triangle">
              <a:extLst>
                <a:ext uri="{FF2B5EF4-FFF2-40B4-BE49-F238E27FC236}">
                  <a16:creationId xmlns:a16="http://schemas.microsoft.com/office/drawing/2014/main" id="{904A086E-296C-0C4C-9C3B-DDE97052463F}"/>
                </a:ext>
              </a:extLst>
            </p:cNvPr>
            <p:cNvSpPr/>
            <p:nvPr/>
          </p:nvSpPr>
          <p:spPr>
            <a:xfrm>
              <a:off x="0" y="389066"/>
              <a:ext cx="152931" cy="92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49" name="malignancy">
              <a:extLst>
                <a:ext uri="{FF2B5EF4-FFF2-40B4-BE49-F238E27FC236}">
                  <a16:creationId xmlns:a16="http://schemas.microsoft.com/office/drawing/2014/main" id="{0A95C20E-2221-584E-857A-1FAB2755911E}"/>
                </a:ext>
              </a:extLst>
            </p:cNvPr>
            <p:cNvSpPr txBox="1"/>
            <p:nvPr/>
          </p:nvSpPr>
          <p:spPr>
            <a:xfrm>
              <a:off x="26737" y="16452"/>
              <a:ext cx="588854" cy="18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600" b="1"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endParaRPr dirty="0"/>
            </a:p>
          </p:txBody>
        </p:sp>
      </p:grpSp>
      <p:grpSp>
        <p:nvGrpSpPr>
          <p:cNvPr id="50" name="Document">
            <a:extLst>
              <a:ext uri="{FF2B5EF4-FFF2-40B4-BE49-F238E27FC236}">
                <a16:creationId xmlns:a16="http://schemas.microsoft.com/office/drawing/2014/main" id="{09C15A77-50A9-3741-8661-E64C8BF23C39}"/>
              </a:ext>
            </a:extLst>
          </p:cNvPr>
          <p:cNvGrpSpPr/>
          <p:nvPr/>
        </p:nvGrpSpPr>
        <p:grpSpPr>
          <a:xfrm>
            <a:off x="6254511" y="2700562"/>
            <a:ext cx="648084" cy="481111"/>
            <a:chOff x="0" y="0"/>
            <a:chExt cx="648083" cy="481110"/>
          </a:xfrm>
        </p:grpSpPr>
        <p:sp>
          <p:nvSpPr>
            <p:cNvPr id="51" name="Shape">
              <a:extLst>
                <a:ext uri="{FF2B5EF4-FFF2-40B4-BE49-F238E27FC236}">
                  <a16:creationId xmlns:a16="http://schemas.microsoft.com/office/drawing/2014/main" id="{07D6A936-8559-5241-AC47-53104548EBE9}"/>
                </a:ext>
              </a:extLst>
            </p:cNvPr>
            <p:cNvSpPr/>
            <p:nvPr/>
          </p:nvSpPr>
          <p:spPr>
            <a:xfrm>
              <a:off x="0" y="0"/>
              <a:ext cx="648083" cy="481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2" y="21600"/>
                  </a:moveTo>
                  <a:lnTo>
                    <a:pt x="5097" y="21600"/>
                  </a:lnTo>
                  <a:lnTo>
                    <a:pt x="0" y="17468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lnTo>
                    <a:pt x="10662" y="21600"/>
                  </a:lnTo>
                  <a:close/>
                </a:path>
              </a:pathLst>
            </a:custGeom>
            <a:solidFill>
              <a:srgbClr val="CD98BF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>
              <a:outerShdw dist="107762" dir="2700000" rotWithShape="0">
                <a:srgbClr val="808080"/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52" name="Triangle">
              <a:extLst>
                <a:ext uri="{FF2B5EF4-FFF2-40B4-BE49-F238E27FC236}">
                  <a16:creationId xmlns:a16="http://schemas.microsoft.com/office/drawing/2014/main" id="{6F691341-DDE5-4D49-82DD-8423A400683F}"/>
                </a:ext>
              </a:extLst>
            </p:cNvPr>
            <p:cNvSpPr/>
            <p:nvPr/>
          </p:nvSpPr>
          <p:spPr>
            <a:xfrm>
              <a:off x="0" y="389066"/>
              <a:ext cx="152931" cy="92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53" name="malignancy">
              <a:extLst>
                <a:ext uri="{FF2B5EF4-FFF2-40B4-BE49-F238E27FC236}">
                  <a16:creationId xmlns:a16="http://schemas.microsoft.com/office/drawing/2014/main" id="{D7B4904C-069D-5D44-BD93-F6F4F0C4CD60}"/>
                </a:ext>
              </a:extLst>
            </p:cNvPr>
            <p:cNvSpPr txBox="1"/>
            <p:nvPr/>
          </p:nvSpPr>
          <p:spPr>
            <a:xfrm>
              <a:off x="26737" y="16452"/>
              <a:ext cx="588854" cy="18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600" b="1"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endParaRPr dirty="0"/>
            </a:p>
          </p:txBody>
        </p:sp>
      </p:grpSp>
      <p:grpSp>
        <p:nvGrpSpPr>
          <p:cNvPr id="54" name="Document">
            <a:extLst>
              <a:ext uri="{FF2B5EF4-FFF2-40B4-BE49-F238E27FC236}">
                <a16:creationId xmlns:a16="http://schemas.microsoft.com/office/drawing/2014/main" id="{FE0D0D39-6FB6-5C41-80FD-474005217839}"/>
              </a:ext>
            </a:extLst>
          </p:cNvPr>
          <p:cNvGrpSpPr/>
          <p:nvPr/>
        </p:nvGrpSpPr>
        <p:grpSpPr>
          <a:xfrm>
            <a:off x="6406911" y="2852962"/>
            <a:ext cx="648084" cy="481111"/>
            <a:chOff x="0" y="0"/>
            <a:chExt cx="648083" cy="481110"/>
          </a:xfrm>
        </p:grpSpPr>
        <p:sp>
          <p:nvSpPr>
            <p:cNvPr id="55" name="Shape">
              <a:extLst>
                <a:ext uri="{FF2B5EF4-FFF2-40B4-BE49-F238E27FC236}">
                  <a16:creationId xmlns:a16="http://schemas.microsoft.com/office/drawing/2014/main" id="{F2D5C40B-1B29-D649-A3F2-6AB81D4EF0CE}"/>
                </a:ext>
              </a:extLst>
            </p:cNvPr>
            <p:cNvSpPr/>
            <p:nvPr/>
          </p:nvSpPr>
          <p:spPr>
            <a:xfrm>
              <a:off x="0" y="0"/>
              <a:ext cx="648083" cy="481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2" y="21600"/>
                  </a:moveTo>
                  <a:lnTo>
                    <a:pt x="5097" y="21600"/>
                  </a:lnTo>
                  <a:lnTo>
                    <a:pt x="0" y="17468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lnTo>
                    <a:pt x="10662" y="21600"/>
                  </a:lnTo>
                  <a:close/>
                </a:path>
              </a:pathLst>
            </a:custGeom>
            <a:solidFill>
              <a:srgbClr val="CD98BF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>
              <a:outerShdw dist="107762" dir="2700000" rotWithShape="0">
                <a:srgbClr val="808080"/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56" name="Triangle">
              <a:extLst>
                <a:ext uri="{FF2B5EF4-FFF2-40B4-BE49-F238E27FC236}">
                  <a16:creationId xmlns:a16="http://schemas.microsoft.com/office/drawing/2014/main" id="{D9851C2C-CC96-5043-8C89-6AE307D5C93D}"/>
                </a:ext>
              </a:extLst>
            </p:cNvPr>
            <p:cNvSpPr/>
            <p:nvPr/>
          </p:nvSpPr>
          <p:spPr>
            <a:xfrm>
              <a:off x="0" y="389066"/>
              <a:ext cx="152931" cy="92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57" name="malignancy">
              <a:extLst>
                <a:ext uri="{FF2B5EF4-FFF2-40B4-BE49-F238E27FC236}">
                  <a16:creationId xmlns:a16="http://schemas.microsoft.com/office/drawing/2014/main" id="{7D3BD354-075E-8241-AD2E-227C6193118F}"/>
                </a:ext>
              </a:extLst>
            </p:cNvPr>
            <p:cNvSpPr txBox="1"/>
            <p:nvPr/>
          </p:nvSpPr>
          <p:spPr>
            <a:xfrm>
              <a:off x="26737" y="16452"/>
              <a:ext cx="588854" cy="18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600" b="1"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endParaRPr dirty="0"/>
            </a:p>
          </p:txBody>
        </p:sp>
      </p:grpSp>
      <p:grpSp>
        <p:nvGrpSpPr>
          <p:cNvPr id="58" name="Document">
            <a:extLst>
              <a:ext uri="{FF2B5EF4-FFF2-40B4-BE49-F238E27FC236}">
                <a16:creationId xmlns:a16="http://schemas.microsoft.com/office/drawing/2014/main" id="{DEC6E48B-EBD6-324E-A239-0776A4C7FC94}"/>
              </a:ext>
            </a:extLst>
          </p:cNvPr>
          <p:cNvGrpSpPr/>
          <p:nvPr/>
        </p:nvGrpSpPr>
        <p:grpSpPr>
          <a:xfrm>
            <a:off x="6559311" y="3005362"/>
            <a:ext cx="648084" cy="481111"/>
            <a:chOff x="0" y="0"/>
            <a:chExt cx="648083" cy="481110"/>
          </a:xfrm>
        </p:grpSpPr>
        <p:sp>
          <p:nvSpPr>
            <p:cNvPr id="59" name="Shape">
              <a:extLst>
                <a:ext uri="{FF2B5EF4-FFF2-40B4-BE49-F238E27FC236}">
                  <a16:creationId xmlns:a16="http://schemas.microsoft.com/office/drawing/2014/main" id="{47D52791-FAE8-7147-ADE8-3BA70C35F658}"/>
                </a:ext>
              </a:extLst>
            </p:cNvPr>
            <p:cNvSpPr/>
            <p:nvPr/>
          </p:nvSpPr>
          <p:spPr>
            <a:xfrm>
              <a:off x="0" y="0"/>
              <a:ext cx="648083" cy="481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2" y="21600"/>
                  </a:moveTo>
                  <a:lnTo>
                    <a:pt x="5097" y="21600"/>
                  </a:lnTo>
                  <a:lnTo>
                    <a:pt x="0" y="17468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lnTo>
                    <a:pt x="10662" y="21600"/>
                  </a:lnTo>
                  <a:close/>
                </a:path>
              </a:pathLst>
            </a:custGeom>
            <a:solidFill>
              <a:srgbClr val="92D050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>
              <a:outerShdw dist="107762" dir="2700000" rotWithShape="0">
                <a:srgbClr val="808080"/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 dirty="0"/>
            </a:p>
          </p:txBody>
        </p:sp>
        <p:sp>
          <p:nvSpPr>
            <p:cNvPr id="60" name="Triangle">
              <a:extLst>
                <a:ext uri="{FF2B5EF4-FFF2-40B4-BE49-F238E27FC236}">
                  <a16:creationId xmlns:a16="http://schemas.microsoft.com/office/drawing/2014/main" id="{069AF6DE-3C69-E441-ABE9-9422B9E7B59A}"/>
                </a:ext>
              </a:extLst>
            </p:cNvPr>
            <p:cNvSpPr/>
            <p:nvPr/>
          </p:nvSpPr>
          <p:spPr>
            <a:xfrm>
              <a:off x="0" y="389066"/>
              <a:ext cx="152931" cy="92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61" name="malignancy">
              <a:extLst>
                <a:ext uri="{FF2B5EF4-FFF2-40B4-BE49-F238E27FC236}">
                  <a16:creationId xmlns:a16="http://schemas.microsoft.com/office/drawing/2014/main" id="{08B8DC56-9253-F544-BF84-9ABD22ADCE3E}"/>
                </a:ext>
              </a:extLst>
            </p:cNvPr>
            <p:cNvSpPr txBox="1"/>
            <p:nvPr/>
          </p:nvSpPr>
          <p:spPr>
            <a:xfrm>
              <a:off x="26737" y="16452"/>
              <a:ext cx="588854" cy="2769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600" b="1"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r>
                <a:rPr lang="en-US" dirty="0" err="1"/>
                <a:t>M</a:t>
              </a:r>
              <a:r>
                <a:rPr dirty="0" err="1"/>
                <a:t>alignan</a:t>
              </a:r>
              <a:r>
                <a:rPr lang="fr-FR" dirty="0" err="1"/>
                <a:t>t</a:t>
              </a:r>
              <a:r>
                <a:rPr lang="fr-FR" dirty="0"/>
                <a:t> </a:t>
              </a:r>
              <a:r>
                <a:rPr lang="fr-FR" dirty="0" err="1"/>
                <a:t>neoplasm</a:t>
              </a:r>
              <a:endParaRPr dirty="0"/>
            </a:p>
          </p:txBody>
        </p:sp>
      </p:grpSp>
      <p:grpSp>
        <p:nvGrpSpPr>
          <p:cNvPr id="62" name="Document">
            <a:extLst>
              <a:ext uri="{FF2B5EF4-FFF2-40B4-BE49-F238E27FC236}">
                <a16:creationId xmlns:a16="http://schemas.microsoft.com/office/drawing/2014/main" id="{1307B7D2-F57B-0D46-AA2D-F2BCA5F44D46}"/>
              </a:ext>
            </a:extLst>
          </p:cNvPr>
          <p:cNvGrpSpPr/>
          <p:nvPr/>
        </p:nvGrpSpPr>
        <p:grpSpPr>
          <a:xfrm>
            <a:off x="7529973" y="2544274"/>
            <a:ext cx="648084" cy="481111"/>
            <a:chOff x="0" y="0"/>
            <a:chExt cx="648083" cy="481110"/>
          </a:xfrm>
        </p:grpSpPr>
        <p:sp>
          <p:nvSpPr>
            <p:cNvPr id="63" name="Shape">
              <a:extLst>
                <a:ext uri="{FF2B5EF4-FFF2-40B4-BE49-F238E27FC236}">
                  <a16:creationId xmlns:a16="http://schemas.microsoft.com/office/drawing/2014/main" id="{09AA12BC-0BB0-6040-B834-14CA74AB643E}"/>
                </a:ext>
              </a:extLst>
            </p:cNvPr>
            <p:cNvSpPr/>
            <p:nvPr/>
          </p:nvSpPr>
          <p:spPr>
            <a:xfrm>
              <a:off x="0" y="0"/>
              <a:ext cx="648083" cy="481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2" y="21600"/>
                  </a:moveTo>
                  <a:lnTo>
                    <a:pt x="5097" y="21600"/>
                  </a:lnTo>
                  <a:lnTo>
                    <a:pt x="0" y="17468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lnTo>
                    <a:pt x="10662" y="21600"/>
                  </a:lnTo>
                  <a:close/>
                </a:path>
              </a:pathLst>
            </a:custGeom>
            <a:solidFill>
              <a:srgbClr val="CD98BF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>
              <a:outerShdw dist="107762" dir="2700000" rotWithShape="0">
                <a:srgbClr val="808080"/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64" name="Triangle">
              <a:extLst>
                <a:ext uri="{FF2B5EF4-FFF2-40B4-BE49-F238E27FC236}">
                  <a16:creationId xmlns:a16="http://schemas.microsoft.com/office/drawing/2014/main" id="{658B87A1-C1EE-0F4C-AA4C-243303840D34}"/>
                </a:ext>
              </a:extLst>
            </p:cNvPr>
            <p:cNvSpPr/>
            <p:nvPr/>
          </p:nvSpPr>
          <p:spPr>
            <a:xfrm>
              <a:off x="0" y="389066"/>
              <a:ext cx="152931" cy="92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65" name="malignancy">
              <a:extLst>
                <a:ext uri="{FF2B5EF4-FFF2-40B4-BE49-F238E27FC236}">
                  <a16:creationId xmlns:a16="http://schemas.microsoft.com/office/drawing/2014/main" id="{FF2E8C62-E609-4A4B-B673-D721355A4C54}"/>
                </a:ext>
              </a:extLst>
            </p:cNvPr>
            <p:cNvSpPr txBox="1"/>
            <p:nvPr/>
          </p:nvSpPr>
          <p:spPr>
            <a:xfrm>
              <a:off x="26737" y="16452"/>
              <a:ext cx="588854" cy="18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600" b="1"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endParaRPr dirty="0"/>
            </a:p>
          </p:txBody>
        </p:sp>
      </p:grpSp>
      <p:grpSp>
        <p:nvGrpSpPr>
          <p:cNvPr id="66" name="Document">
            <a:extLst>
              <a:ext uri="{FF2B5EF4-FFF2-40B4-BE49-F238E27FC236}">
                <a16:creationId xmlns:a16="http://schemas.microsoft.com/office/drawing/2014/main" id="{51A3047E-AB41-CC4C-B0F2-1E1B1BB58A91}"/>
              </a:ext>
            </a:extLst>
          </p:cNvPr>
          <p:cNvGrpSpPr/>
          <p:nvPr/>
        </p:nvGrpSpPr>
        <p:grpSpPr>
          <a:xfrm>
            <a:off x="7682373" y="2696674"/>
            <a:ext cx="648084" cy="481111"/>
            <a:chOff x="0" y="0"/>
            <a:chExt cx="648083" cy="481110"/>
          </a:xfrm>
        </p:grpSpPr>
        <p:sp>
          <p:nvSpPr>
            <p:cNvPr id="67" name="Shape">
              <a:extLst>
                <a:ext uri="{FF2B5EF4-FFF2-40B4-BE49-F238E27FC236}">
                  <a16:creationId xmlns:a16="http://schemas.microsoft.com/office/drawing/2014/main" id="{D951651D-B890-B647-87D9-435E54261C02}"/>
                </a:ext>
              </a:extLst>
            </p:cNvPr>
            <p:cNvSpPr/>
            <p:nvPr/>
          </p:nvSpPr>
          <p:spPr>
            <a:xfrm>
              <a:off x="0" y="0"/>
              <a:ext cx="648083" cy="481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2" y="21600"/>
                  </a:moveTo>
                  <a:lnTo>
                    <a:pt x="5097" y="21600"/>
                  </a:lnTo>
                  <a:lnTo>
                    <a:pt x="0" y="17468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lnTo>
                    <a:pt x="10662" y="21600"/>
                  </a:lnTo>
                  <a:close/>
                </a:path>
              </a:pathLst>
            </a:custGeom>
            <a:solidFill>
              <a:srgbClr val="CD98BF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>
              <a:outerShdw dist="107762" dir="2700000" rotWithShape="0">
                <a:srgbClr val="808080"/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68" name="Triangle">
              <a:extLst>
                <a:ext uri="{FF2B5EF4-FFF2-40B4-BE49-F238E27FC236}">
                  <a16:creationId xmlns:a16="http://schemas.microsoft.com/office/drawing/2014/main" id="{045DDABA-C994-D149-A8A8-A3310CC83097}"/>
                </a:ext>
              </a:extLst>
            </p:cNvPr>
            <p:cNvSpPr/>
            <p:nvPr/>
          </p:nvSpPr>
          <p:spPr>
            <a:xfrm>
              <a:off x="0" y="389066"/>
              <a:ext cx="152931" cy="92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69" name="malignancy">
              <a:extLst>
                <a:ext uri="{FF2B5EF4-FFF2-40B4-BE49-F238E27FC236}">
                  <a16:creationId xmlns:a16="http://schemas.microsoft.com/office/drawing/2014/main" id="{09F5664E-27C1-E949-BCAF-1BE3C789665A}"/>
                </a:ext>
              </a:extLst>
            </p:cNvPr>
            <p:cNvSpPr txBox="1"/>
            <p:nvPr/>
          </p:nvSpPr>
          <p:spPr>
            <a:xfrm>
              <a:off x="26737" y="16452"/>
              <a:ext cx="588854" cy="18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600" b="1"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endParaRPr dirty="0"/>
            </a:p>
          </p:txBody>
        </p:sp>
      </p:grpSp>
      <p:grpSp>
        <p:nvGrpSpPr>
          <p:cNvPr id="70" name="Document">
            <a:extLst>
              <a:ext uri="{FF2B5EF4-FFF2-40B4-BE49-F238E27FC236}">
                <a16:creationId xmlns:a16="http://schemas.microsoft.com/office/drawing/2014/main" id="{8DA4EEED-C7E5-9543-9C64-80BEBADCF260}"/>
              </a:ext>
            </a:extLst>
          </p:cNvPr>
          <p:cNvGrpSpPr/>
          <p:nvPr/>
        </p:nvGrpSpPr>
        <p:grpSpPr>
          <a:xfrm>
            <a:off x="7834773" y="2849074"/>
            <a:ext cx="648084" cy="481111"/>
            <a:chOff x="0" y="0"/>
            <a:chExt cx="648083" cy="481110"/>
          </a:xfrm>
        </p:grpSpPr>
        <p:sp>
          <p:nvSpPr>
            <p:cNvPr id="71" name="Shape">
              <a:extLst>
                <a:ext uri="{FF2B5EF4-FFF2-40B4-BE49-F238E27FC236}">
                  <a16:creationId xmlns:a16="http://schemas.microsoft.com/office/drawing/2014/main" id="{679448C5-E5A6-EC48-BF31-35F60E57DF75}"/>
                </a:ext>
              </a:extLst>
            </p:cNvPr>
            <p:cNvSpPr/>
            <p:nvPr/>
          </p:nvSpPr>
          <p:spPr>
            <a:xfrm>
              <a:off x="0" y="0"/>
              <a:ext cx="648083" cy="481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2" y="21600"/>
                  </a:moveTo>
                  <a:lnTo>
                    <a:pt x="5097" y="21600"/>
                  </a:lnTo>
                  <a:lnTo>
                    <a:pt x="0" y="17468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lnTo>
                    <a:pt x="10662" y="21600"/>
                  </a:lnTo>
                  <a:close/>
                </a:path>
              </a:pathLst>
            </a:custGeom>
            <a:solidFill>
              <a:srgbClr val="CD98BF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>
              <a:outerShdw dist="107762" dir="2700000" rotWithShape="0">
                <a:srgbClr val="808080"/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72" name="Triangle">
              <a:extLst>
                <a:ext uri="{FF2B5EF4-FFF2-40B4-BE49-F238E27FC236}">
                  <a16:creationId xmlns:a16="http://schemas.microsoft.com/office/drawing/2014/main" id="{0773977E-A6B6-8C46-B1C7-6237EA3446D2}"/>
                </a:ext>
              </a:extLst>
            </p:cNvPr>
            <p:cNvSpPr/>
            <p:nvPr/>
          </p:nvSpPr>
          <p:spPr>
            <a:xfrm>
              <a:off x="0" y="389066"/>
              <a:ext cx="152931" cy="92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73" name="malignancy">
              <a:extLst>
                <a:ext uri="{FF2B5EF4-FFF2-40B4-BE49-F238E27FC236}">
                  <a16:creationId xmlns:a16="http://schemas.microsoft.com/office/drawing/2014/main" id="{A1BAE220-3063-B349-9CFE-606DE5950A18}"/>
                </a:ext>
              </a:extLst>
            </p:cNvPr>
            <p:cNvSpPr txBox="1"/>
            <p:nvPr/>
          </p:nvSpPr>
          <p:spPr>
            <a:xfrm>
              <a:off x="26737" y="16452"/>
              <a:ext cx="588854" cy="18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600" b="1"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endParaRPr dirty="0"/>
            </a:p>
          </p:txBody>
        </p:sp>
      </p:grpSp>
      <p:grpSp>
        <p:nvGrpSpPr>
          <p:cNvPr id="74" name="Document">
            <a:extLst>
              <a:ext uri="{FF2B5EF4-FFF2-40B4-BE49-F238E27FC236}">
                <a16:creationId xmlns:a16="http://schemas.microsoft.com/office/drawing/2014/main" id="{0838F744-DF0A-5F44-A75B-D71B8E1A2977}"/>
              </a:ext>
            </a:extLst>
          </p:cNvPr>
          <p:cNvGrpSpPr/>
          <p:nvPr/>
        </p:nvGrpSpPr>
        <p:grpSpPr>
          <a:xfrm>
            <a:off x="7987173" y="3001474"/>
            <a:ext cx="648084" cy="481111"/>
            <a:chOff x="0" y="0"/>
            <a:chExt cx="648083" cy="481110"/>
          </a:xfrm>
        </p:grpSpPr>
        <p:sp>
          <p:nvSpPr>
            <p:cNvPr id="75" name="Shape">
              <a:extLst>
                <a:ext uri="{FF2B5EF4-FFF2-40B4-BE49-F238E27FC236}">
                  <a16:creationId xmlns:a16="http://schemas.microsoft.com/office/drawing/2014/main" id="{E1FB6A5C-A868-7547-BB70-7101CD93C1A4}"/>
                </a:ext>
              </a:extLst>
            </p:cNvPr>
            <p:cNvSpPr/>
            <p:nvPr/>
          </p:nvSpPr>
          <p:spPr>
            <a:xfrm>
              <a:off x="0" y="0"/>
              <a:ext cx="648083" cy="481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2" y="21600"/>
                  </a:moveTo>
                  <a:lnTo>
                    <a:pt x="5097" y="21600"/>
                  </a:lnTo>
                  <a:lnTo>
                    <a:pt x="0" y="17468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lnTo>
                    <a:pt x="10662" y="21600"/>
                  </a:lnTo>
                  <a:close/>
                </a:path>
              </a:pathLst>
            </a:custGeom>
            <a:solidFill>
              <a:srgbClr val="92D050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>
              <a:outerShdw dist="107762" dir="2700000" rotWithShape="0">
                <a:srgbClr val="808080"/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 dirty="0"/>
            </a:p>
          </p:txBody>
        </p:sp>
        <p:sp>
          <p:nvSpPr>
            <p:cNvPr id="76" name="Triangle">
              <a:extLst>
                <a:ext uri="{FF2B5EF4-FFF2-40B4-BE49-F238E27FC236}">
                  <a16:creationId xmlns:a16="http://schemas.microsoft.com/office/drawing/2014/main" id="{E225862C-98F4-A845-A641-99E9E7C002B7}"/>
                </a:ext>
              </a:extLst>
            </p:cNvPr>
            <p:cNvSpPr/>
            <p:nvPr/>
          </p:nvSpPr>
          <p:spPr>
            <a:xfrm>
              <a:off x="0" y="389066"/>
              <a:ext cx="152931" cy="92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00" b="1">
                  <a:latin typeface="Times"/>
                  <a:ea typeface="Times"/>
                  <a:cs typeface="Times"/>
                  <a:sym typeface="Times"/>
                </a:defRPr>
              </a:pPr>
              <a:endParaRPr/>
            </a:p>
          </p:txBody>
        </p:sp>
        <p:sp>
          <p:nvSpPr>
            <p:cNvPr id="77" name="malignancy">
              <a:extLst>
                <a:ext uri="{FF2B5EF4-FFF2-40B4-BE49-F238E27FC236}">
                  <a16:creationId xmlns:a16="http://schemas.microsoft.com/office/drawing/2014/main" id="{C5337461-60CB-F941-8E87-2D8014028DF6}"/>
                </a:ext>
              </a:extLst>
            </p:cNvPr>
            <p:cNvSpPr txBox="1"/>
            <p:nvPr/>
          </p:nvSpPr>
          <p:spPr>
            <a:xfrm>
              <a:off x="26737" y="16452"/>
              <a:ext cx="588854" cy="2769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600" b="1"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r>
                <a:rPr lang="en-US" dirty="0" err="1"/>
                <a:t>M</a:t>
              </a:r>
              <a:r>
                <a:rPr dirty="0" err="1"/>
                <a:t>alignan</a:t>
              </a:r>
              <a:r>
                <a:rPr lang="fr-FR" dirty="0" err="1"/>
                <a:t>t</a:t>
              </a:r>
              <a:r>
                <a:rPr lang="fr-FR" dirty="0"/>
                <a:t> </a:t>
              </a:r>
              <a:r>
                <a:rPr lang="fr-FR" dirty="0" err="1"/>
                <a:t>neoplasm</a:t>
              </a:r>
              <a:endParaRPr dirty="0"/>
            </a:p>
          </p:txBody>
        </p:sp>
      </p:grpSp>
      <p:sp>
        <p:nvSpPr>
          <p:cNvPr id="138" name="Right Arrow 137">
            <a:extLst>
              <a:ext uri="{FF2B5EF4-FFF2-40B4-BE49-F238E27FC236}">
                <a16:creationId xmlns:a16="http://schemas.microsoft.com/office/drawing/2014/main" id="{EB88B535-82F1-1C45-8AEB-F2D9C8E1230E}"/>
              </a:ext>
            </a:extLst>
          </p:cNvPr>
          <p:cNvSpPr/>
          <p:nvPr/>
        </p:nvSpPr>
        <p:spPr>
          <a:xfrm>
            <a:off x="1520371" y="817403"/>
            <a:ext cx="7114886" cy="255061"/>
          </a:xfrm>
          <a:prstGeom prst="rightArrow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effectLst/>
                <a:latin typeface="Zapfino" panose="03030300040707070C03" pitchFamily="66" charset="77"/>
                <a:cs typeface="Gurmukhi MN" panose="02020600050405020304" pitchFamily="18" charset="0"/>
              </a:rPr>
              <a:t>time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E8409FD8-E181-2E4A-8235-DB17CC5C3CD9}"/>
              </a:ext>
            </a:extLst>
          </p:cNvPr>
          <p:cNvSpPr txBox="1"/>
          <p:nvPr/>
        </p:nvSpPr>
        <p:spPr>
          <a:xfrm>
            <a:off x="4977517" y="2762216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…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5C57B10-4291-1B4E-8EA5-352071ABFAE4}"/>
              </a:ext>
            </a:extLst>
          </p:cNvPr>
          <p:cNvGrpSpPr/>
          <p:nvPr/>
        </p:nvGrpSpPr>
        <p:grpSpPr>
          <a:xfrm>
            <a:off x="1520371" y="1247524"/>
            <a:ext cx="1309620" cy="1842103"/>
            <a:chOff x="1520371" y="1247524"/>
            <a:chExt cx="1309620" cy="1842103"/>
          </a:xfrm>
        </p:grpSpPr>
        <p:grpSp>
          <p:nvGrpSpPr>
            <p:cNvPr id="79" name="Group 4">
              <a:extLst>
                <a:ext uri="{FF2B5EF4-FFF2-40B4-BE49-F238E27FC236}">
                  <a16:creationId xmlns:a16="http://schemas.microsoft.com/office/drawing/2014/main" id="{D0C7BE25-D591-344E-A5EF-8148BA59476C}"/>
                </a:ext>
              </a:extLst>
            </p:cNvPr>
            <p:cNvGrpSpPr/>
            <p:nvPr/>
          </p:nvGrpSpPr>
          <p:grpSpPr>
            <a:xfrm>
              <a:off x="1682295" y="1648011"/>
              <a:ext cx="536973" cy="511969"/>
              <a:chOff x="0" y="0"/>
              <a:chExt cx="536972" cy="511968"/>
            </a:xfrm>
          </p:grpSpPr>
          <p:sp>
            <p:nvSpPr>
              <p:cNvPr id="80" name="Oval 15">
                <a:extLst>
                  <a:ext uri="{FF2B5EF4-FFF2-40B4-BE49-F238E27FC236}">
                    <a16:creationId xmlns:a16="http://schemas.microsoft.com/office/drawing/2014/main" id="{4AC215DF-D8E8-AE40-9D04-7BF570A9295F}"/>
                  </a:ext>
                </a:extLst>
              </p:cNvPr>
              <p:cNvSpPr/>
              <p:nvPr/>
            </p:nvSpPr>
            <p:spPr>
              <a:xfrm>
                <a:off x="-1" y="258300"/>
                <a:ext cx="133705" cy="893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/>
                  </a:gs>
                  <a:gs pos="100000">
                    <a:schemeClr val="accent5">
                      <a:lumOff val="21519"/>
                    </a:schemeClr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1" name="Oval 16">
                <a:extLst>
                  <a:ext uri="{FF2B5EF4-FFF2-40B4-BE49-F238E27FC236}">
                    <a16:creationId xmlns:a16="http://schemas.microsoft.com/office/drawing/2014/main" id="{02E1DEB2-A734-F341-B739-64A33A54A41B}"/>
                  </a:ext>
                </a:extLst>
              </p:cNvPr>
              <p:cNvSpPr/>
              <p:nvPr/>
            </p:nvSpPr>
            <p:spPr>
              <a:xfrm>
                <a:off x="179733" y="-1"/>
                <a:ext cx="179665" cy="127633"/>
              </a:xfrm>
              <a:prstGeom prst="ellipse">
                <a:avLst/>
              </a:prstGeom>
              <a:gradFill flip="none" rotWithShape="1">
                <a:gsLst>
                  <a:gs pos="0">
                    <a:srgbClr val="4A7B9B"/>
                  </a:gs>
                  <a:gs pos="100000">
                    <a:srgbClr val="ADCBE5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2" name="Oval 17">
                <a:extLst>
                  <a:ext uri="{FF2B5EF4-FFF2-40B4-BE49-F238E27FC236}">
                    <a16:creationId xmlns:a16="http://schemas.microsoft.com/office/drawing/2014/main" id="{5209CB2C-4BEB-0B46-8F46-91C87DE50A4B}"/>
                  </a:ext>
                </a:extLst>
              </p:cNvPr>
              <p:cNvSpPr/>
              <p:nvPr/>
            </p:nvSpPr>
            <p:spPr>
              <a:xfrm>
                <a:off x="57715" y="400925"/>
                <a:ext cx="133705" cy="89343"/>
              </a:xfrm>
              <a:prstGeom prst="ellipse">
                <a:avLst/>
              </a:prstGeom>
              <a:gradFill flip="none" rotWithShape="1">
                <a:gsLst>
                  <a:gs pos="0">
                    <a:srgbClr val="E4EDED"/>
                  </a:gs>
                  <a:gs pos="100000">
                    <a:srgbClr val="EEFAFA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3" name="Oval 18">
                <a:extLst>
                  <a:ext uri="{FF2B5EF4-FFF2-40B4-BE49-F238E27FC236}">
                    <a16:creationId xmlns:a16="http://schemas.microsoft.com/office/drawing/2014/main" id="{4EEC3714-D012-894E-87FB-B3B967EA6764}"/>
                  </a:ext>
                </a:extLst>
              </p:cNvPr>
              <p:cNvSpPr/>
              <p:nvPr/>
            </p:nvSpPr>
            <p:spPr>
              <a:xfrm>
                <a:off x="316836" y="422626"/>
                <a:ext cx="133705" cy="89343"/>
              </a:xfrm>
              <a:prstGeom prst="ellipse">
                <a:avLst/>
              </a:prstGeom>
              <a:gradFill flip="none" rotWithShape="1">
                <a:gsLst>
                  <a:gs pos="0">
                    <a:srgbClr val="5E234E"/>
                  </a:gs>
                  <a:gs pos="100000">
                    <a:srgbClr val="CAB4C2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4" name="Oval 19">
                <a:extLst>
                  <a:ext uri="{FF2B5EF4-FFF2-40B4-BE49-F238E27FC236}">
                    <a16:creationId xmlns:a16="http://schemas.microsoft.com/office/drawing/2014/main" id="{14FC19BD-7167-8D41-9142-CD7B35E5577C}"/>
                  </a:ext>
                </a:extLst>
              </p:cNvPr>
              <p:cNvSpPr/>
              <p:nvPr/>
            </p:nvSpPr>
            <p:spPr>
              <a:xfrm>
                <a:off x="202714" y="236439"/>
                <a:ext cx="133705" cy="89343"/>
              </a:xfrm>
              <a:prstGeom prst="ellipse">
                <a:avLst/>
              </a:prstGeom>
              <a:gradFill flip="none" rotWithShape="1">
                <a:gsLst>
                  <a:gs pos="0">
                    <a:srgbClr val="F50347"/>
                  </a:gs>
                  <a:gs pos="100000">
                    <a:schemeClr val="accent6">
                      <a:hueOff val="561410"/>
                      <a:satOff val="25000"/>
                      <a:lumOff val="34473"/>
                    </a:schemeClr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5" name="Oval 20">
                <a:extLst>
                  <a:ext uri="{FF2B5EF4-FFF2-40B4-BE49-F238E27FC236}">
                    <a16:creationId xmlns:a16="http://schemas.microsoft.com/office/drawing/2014/main" id="{07C63EAF-9EF9-594A-99C3-CAE0FF6B737F}"/>
                  </a:ext>
                </a:extLst>
              </p:cNvPr>
              <p:cNvSpPr/>
              <p:nvPr/>
            </p:nvSpPr>
            <p:spPr>
              <a:xfrm>
                <a:off x="403268" y="201179"/>
                <a:ext cx="133705" cy="893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hueOff val="385715"/>
                      <a:lumOff val="42268"/>
                    </a:schemeClr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6" name="Straight Connector 21">
                <a:extLst>
                  <a:ext uri="{FF2B5EF4-FFF2-40B4-BE49-F238E27FC236}">
                    <a16:creationId xmlns:a16="http://schemas.microsoft.com/office/drawing/2014/main" id="{C90E9F0E-D501-4C4E-AAE5-17ECCBDC2E06}"/>
                  </a:ext>
                </a:extLst>
              </p:cNvPr>
              <p:cNvSpPr/>
              <p:nvPr/>
            </p:nvSpPr>
            <p:spPr>
              <a:xfrm flipH="1">
                <a:off x="114300" y="127396"/>
                <a:ext cx="155972" cy="144066"/>
              </a:xfrm>
              <a:prstGeom prst="line">
                <a:avLst/>
              </a:prstGeom>
              <a:noFill/>
              <a:ln w="9525" cap="flat">
                <a:solidFill>
                  <a:srgbClr val="14131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87" name="Straight Connector 22">
                <a:extLst>
                  <a:ext uri="{FF2B5EF4-FFF2-40B4-BE49-F238E27FC236}">
                    <a16:creationId xmlns:a16="http://schemas.microsoft.com/office/drawing/2014/main" id="{1A7C0BD6-E610-1F43-8204-2966E99FF3FF}"/>
                  </a:ext>
                </a:extLst>
              </p:cNvPr>
              <p:cNvSpPr/>
              <p:nvPr/>
            </p:nvSpPr>
            <p:spPr>
              <a:xfrm>
                <a:off x="270271" y="127396"/>
                <a:ext cx="153592" cy="86917"/>
              </a:xfrm>
              <a:prstGeom prst="line">
                <a:avLst/>
              </a:prstGeom>
              <a:noFill/>
              <a:ln w="9525" cap="flat">
                <a:solidFill>
                  <a:srgbClr val="14131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88" name="Straight Connector 23">
                <a:extLst>
                  <a:ext uri="{FF2B5EF4-FFF2-40B4-BE49-F238E27FC236}">
                    <a16:creationId xmlns:a16="http://schemas.microsoft.com/office/drawing/2014/main" id="{4AB5BB04-B5CA-DB4E-9233-9CBF6F163FFE}"/>
                  </a:ext>
                </a:extLst>
              </p:cNvPr>
              <p:cNvSpPr/>
              <p:nvPr/>
            </p:nvSpPr>
            <p:spPr>
              <a:xfrm>
                <a:off x="270271" y="127396"/>
                <a:ext cx="1" cy="109538"/>
              </a:xfrm>
              <a:prstGeom prst="line">
                <a:avLst/>
              </a:prstGeom>
              <a:noFill/>
              <a:ln w="9525" cap="flat">
                <a:solidFill>
                  <a:srgbClr val="14131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89" name="Straight Connector 24">
                <a:extLst>
                  <a:ext uri="{FF2B5EF4-FFF2-40B4-BE49-F238E27FC236}">
                    <a16:creationId xmlns:a16="http://schemas.microsoft.com/office/drawing/2014/main" id="{A56844EA-4EE5-5E4B-8235-23B9CC896978}"/>
                  </a:ext>
                </a:extLst>
              </p:cNvPr>
              <p:cNvSpPr/>
              <p:nvPr/>
            </p:nvSpPr>
            <p:spPr>
              <a:xfrm flipH="1">
                <a:off x="125015" y="313133"/>
                <a:ext cx="97632" cy="88107"/>
              </a:xfrm>
              <a:prstGeom prst="line">
                <a:avLst/>
              </a:prstGeom>
              <a:noFill/>
              <a:ln w="9525" cap="flat">
                <a:solidFill>
                  <a:srgbClr val="14131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90" name="Straight Connector 25">
                <a:extLst>
                  <a:ext uri="{FF2B5EF4-FFF2-40B4-BE49-F238E27FC236}">
                    <a16:creationId xmlns:a16="http://schemas.microsoft.com/office/drawing/2014/main" id="{FE1FD4E9-F2E4-C64D-902D-32101E4254A2}"/>
                  </a:ext>
                </a:extLst>
              </p:cNvPr>
              <p:cNvSpPr/>
              <p:nvPr/>
            </p:nvSpPr>
            <p:spPr>
              <a:xfrm>
                <a:off x="316706" y="313133"/>
                <a:ext cx="67866" cy="109538"/>
              </a:xfrm>
              <a:prstGeom prst="line">
                <a:avLst/>
              </a:prstGeom>
              <a:noFill/>
              <a:ln w="9525" cap="flat">
                <a:solidFill>
                  <a:srgbClr val="14131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91" name="Oval 26">
              <a:extLst>
                <a:ext uri="{FF2B5EF4-FFF2-40B4-BE49-F238E27FC236}">
                  <a16:creationId xmlns:a16="http://schemas.microsoft.com/office/drawing/2014/main" id="{17C60419-5569-044B-A896-4F6FE9192E31}"/>
                </a:ext>
              </a:extLst>
            </p:cNvPr>
            <p:cNvSpPr/>
            <p:nvPr/>
          </p:nvSpPr>
          <p:spPr>
            <a:xfrm>
              <a:off x="1520371" y="1529918"/>
              <a:ext cx="860823" cy="812008"/>
            </a:xfrm>
            <a:prstGeom prst="ellipse">
              <a:avLst/>
            </a:prstGeom>
            <a:ln w="25400">
              <a:solidFill>
                <a:srgbClr val="92D050"/>
              </a:solidFill>
              <a:prstDash val="sysDot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2" name="TextBox 27">
              <a:extLst>
                <a:ext uri="{FF2B5EF4-FFF2-40B4-BE49-F238E27FC236}">
                  <a16:creationId xmlns:a16="http://schemas.microsoft.com/office/drawing/2014/main" id="{4F976DC4-A85D-E749-A1D7-D4AF1CBFDFD1}"/>
                </a:ext>
              </a:extLst>
            </p:cNvPr>
            <p:cNvSpPr txBox="1"/>
            <p:nvPr/>
          </p:nvSpPr>
          <p:spPr>
            <a:xfrm>
              <a:off x="1826403" y="1247524"/>
              <a:ext cx="347209" cy="32316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rIns="45719">
              <a:spAutoFit/>
            </a:bodyPr>
            <a:lstStyle/>
            <a:p>
              <a:pPr>
                <a:defRPr sz="1500" b="1" i="1"/>
              </a:pPr>
              <a:r>
                <a:rPr dirty="0"/>
                <a:t>O</a:t>
              </a:r>
              <a:r>
                <a:rPr lang="fr-FR" baseline="-25000" dirty="0"/>
                <a:t>v1</a:t>
              </a:r>
              <a:endParaRPr baseline="-25000" dirty="0"/>
            </a:p>
          </p:txBody>
        </p:sp>
        <p:sp>
          <p:nvSpPr>
            <p:cNvPr id="140" name="Arc 139">
              <a:extLst>
                <a:ext uri="{FF2B5EF4-FFF2-40B4-BE49-F238E27FC236}">
                  <a16:creationId xmlns:a16="http://schemas.microsoft.com/office/drawing/2014/main" id="{446DFEA9-5EDE-CE43-893C-3A760D6A09FF}"/>
                </a:ext>
              </a:extLst>
            </p:cNvPr>
            <p:cNvSpPr/>
            <p:nvPr/>
          </p:nvSpPr>
          <p:spPr>
            <a:xfrm rot="12478404">
              <a:off x="1841264" y="1991397"/>
              <a:ext cx="988727" cy="1098230"/>
            </a:xfrm>
            <a:prstGeom prst="arc">
              <a:avLst>
                <a:gd name="adj1" fmla="val 14719594"/>
                <a:gd name="adj2" fmla="val 1395081"/>
              </a:avLst>
            </a:prstGeom>
            <a:ln>
              <a:headEnd type="stealt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7CDDF02-C20B-0D4A-A4C6-3E609417CB09}"/>
              </a:ext>
            </a:extLst>
          </p:cNvPr>
          <p:cNvGrpSpPr/>
          <p:nvPr/>
        </p:nvGrpSpPr>
        <p:grpSpPr>
          <a:xfrm>
            <a:off x="3163280" y="1248477"/>
            <a:ext cx="1281720" cy="1821934"/>
            <a:chOff x="3163280" y="1248477"/>
            <a:chExt cx="1281720" cy="1821934"/>
          </a:xfrm>
        </p:grpSpPr>
        <p:grpSp>
          <p:nvGrpSpPr>
            <p:cNvPr id="94" name="Group 4">
              <a:extLst>
                <a:ext uri="{FF2B5EF4-FFF2-40B4-BE49-F238E27FC236}">
                  <a16:creationId xmlns:a16="http://schemas.microsoft.com/office/drawing/2014/main" id="{928942CF-BA77-344E-B10F-3CEDDD0D910B}"/>
                </a:ext>
              </a:extLst>
            </p:cNvPr>
            <p:cNvGrpSpPr/>
            <p:nvPr/>
          </p:nvGrpSpPr>
          <p:grpSpPr>
            <a:xfrm>
              <a:off x="3325204" y="1648964"/>
              <a:ext cx="536973" cy="511969"/>
              <a:chOff x="0" y="0"/>
              <a:chExt cx="536972" cy="511968"/>
            </a:xfrm>
          </p:grpSpPr>
          <p:sp>
            <p:nvSpPr>
              <p:cNvPr id="95" name="Oval 15">
                <a:extLst>
                  <a:ext uri="{FF2B5EF4-FFF2-40B4-BE49-F238E27FC236}">
                    <a16:creationId xmlns:a16="http://schemas.microsoft.com/office/drawing/2014/main" id="{990D7423-C682-944D-8209-43AFF894185F}"/>
                  </a:ext>
                </a:extLst>
              </p:cNvPr>
              <p:cNvSpPr/>
              <p:nvPr/>
            </p:nvSpPr>
            <p:spPr>
              <a:xfrm>
                <a:off x="-1" y="258300"/>
                <a:ext cx="133705" cy="893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/>
                  </a:gs>
                  <a:gs pos="100000">
                    <a:schemeClr val="accent5">
                      <a:lumOff val="21519"/>
                    </a:schemeClr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96" name="Oval 16">
                <a:extLst>
                  <a:ext uri="{FF2B5EF4-FFF2-40B4-BE49-F238E27FC236}">
                    <a16:creationId xmlns:a16="http://schemas.microsoft.com/office/drawing/2014/main" id="{0446E014-DC54-4349-B5FB-9CA80D2F149C}"/>
                  </a:ext>
                </a:extLst>
              </p:cNvPr>
              <p:cNvSpPr/>
              <p:nvPr/>
            </p:nvSpPr>
            <p:spPr>
              <a:xfrm>
                <a:off x="179733" y="-1"/>
                <a:ext cx="179665" cy="127633"/>
              </a:xfrm>
              <a:prstGeom prst="ellipse">
                <a:avLst/>
              </a:prstGeom>
              <a:gradFill flip="none" rotWithShape="1">
                <a:gsLst>
                  <a:gs pos="0">
                    <a:srgbClr val="4A7B9B"/>
                  </a:gs>
                  <a:gs pos="100000">
                    <a:srgbClr val="ADCBE5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97" name="Oval 17">
                <a:extLst>
                  <a:ext uri="{FF2B5EF4-FFF2-40B4-BE49-F238E27FC236}">
                    <a16:creationId xmlns:a16="http://schemas.microsoft.com/office/drawing/2014/main" id="{E8FAAC5A-87B4-0C49-86DF-1A2633E9B2F5}"/>
                  </a:ext>
                </a:extLst>
              </p:cNvPr>
              <p:cNvSpPr/>
              <p:nvPr/>
            </p:nvSpPr>
            <p:spPr>
              <a:xfrm>
                <a:off x="57715" y="400925"/>
                <a:ext cx="133705" cy="89343"/>
              </a:xfrm>
              <a:prstGeom prst="ellipse">
                <a:avLst/>
              </a:prstGeom>
              <a:gradFill flip="none" rotWithShape="1">
                <a:gsLst>
                  <a:gs pos="0">
                    <a:srgbClr val="E4EDED"/>
                  </a:gs>
                  <a:gs pos="100000">
                    <a:srgbClr val="EEFAFA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98" name="Oval 18">
                <a:extLst>
                  <a:ext uri="{FF2B5EF4-FFF2-40B4-BE49-F238E27FC236}">
                    <a16:creationId xmlns:a16="http://schemas.microsoft.com/office/drawing/2014/main" id="{D4B5DBAA-50CD-C54C-9616-37EC7CC3E217}"/>
                  </a:ext>
                </a:extLst>
              </p:cNvPr>
              <p:cNvSpPr/>
              <p:nvPr/>
            </p:nvSpPr>
            <p:spPr>
              <a:xfrm>
                <a:off x="316836" y="422626"/>
                <a:ext cx="133705" cy="89343"/>
              </a:xfrm>
              <a:prstGeom prst="ellipse">
                <a:avLst/>
              </a:prstGeom>
              <a:gradFill flip="none" rotWithShape="1">
                <a:gsLst>
                  <a:gs pos="0">
                    <a:srgbClr val="5E234E"/>
                  </a:gs>
                  <a:gs pos="100000">
                    <a:srgbClr val="CAB4C2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99" name="Oval 19">
                <a:extLst>
                  <a:ext uri="{FF2B5EF4-FFF2-40B4-BE49-F238E27FC236}">
                    <a16:creationId xmlns:a16="http://schemas.microsoft.com/office/drawing/2014/main" id="{86638D10-D6EF-744B-B4FD-90794BE483E1}"/>
                  </a:ext>
                </a:extLst>
              </p:cNvPr>
              <p:cNvSpPr/>
              <p:nvPr/>
            </p:nvSpPr>
            <p:spPr>
              <a:xfrm>
                <a:off x="202714" y="236439"/>
                <a:ext cx="133705" cy="89343"/>
              </a:xfrm>
              <a:prstGeom prst="ellipse">
                <a:avLst/>
              </a:prstGeom>
              <a:gradFill flip="none" rotWithShape="1">
                <a:gsLst>
                  <a:gs pos="0">
                    <a:srgbClr val="F50347"/>
                  </a:gs>
                  <a:gs pos="100000">
                    <a:schemeClr val="accent6">
                      <a:hueOff val="561410"/>
                      <a:satOff val="25000"/>
                      <a:lumOff val="34473"/>
                    </a:schemeClr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00" name="Oval 20">
                <a:extLst>
                  <a:ext uri="{FF2B5EF4-FFF2-40B4-BE49-F238E27FC236}">
                    <a16:creationId xmlns:a16="http://schemas.microsoft.com/office/drawing/2014/main" id="{297FB8C7-443C-6749-B482-6D3198DE5A98}"/>
                  </a:ext>
                </a:extLst>
              </p:cNvPr>
              <p:cNvSpPr/>
              <p:nvPr/>
            </p:nvSpPr>
            <p:spPr>
              <a:xfrm>
                <a:off x="403268" y="201179"/>
                <a:ext cx="133705" cy="893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hueOff val="385715"/>
                      <a:lumOff val="42268"/>
                    </a:schemeClr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01" name="Straight Connector 21">
                <a:extLst>
                  <a:ext uri="{FF2B5EF4-FFF2-40B4-BE49-F238E27FC236}">
                    <a16:creationId xmlns:a16="http://schemas.microsoft.com/office/drawing/2014/main" id="{BF4A9654-39AD-A843-B32F-271C8BC80BBB}"/>
                  </a:ext>
                </a:extLst>
              </p:cNvPr>
              <p:cNvSpPr/>
              <p:nvPr/>
            </p:nvSpPr>
            <p:spPr>
              <a:xfrm flipH="1">
                <a:off x="114300" y="127396"/>
                <a:ext cx="155972" cy="144066"/>
              </a:xfrm>
              <a:prstGeom prst="line">
                <a:avLst/>
              </a:prstGeom>
              <a:noFill/>
              <a:ln w="9525" cap="flat">
                <a:solidFill>
                  <a:srgbClr val="14131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2" name="Straight Connector 22">
                <a:extLst>
                  <a:ext uri="{FF2B5EF4-FFF2-40B4-BE49-F238E27FC236}">
                    <a16:creationId xmlns:a16="http://schemas.microsoft.com/office/drawing/2014/main" id="{1F39C9D7-B4D7-E647-A105-E8B3B14F1549}"/>
                  </a:ext>
                </a:extLst>
              </p:cNvPr>
              <p:cNvSpPr/>
              <p:nvPr/>
            </p:nvSpPr>
            <p:spPr>
              <a:xfrm>
                <a:off x="270271" y="127396"/>
                <a:ext cx="153592" cy="86917"/>
              </a:xfrm>
              <a:prstGeom prst="line">
                <a:avLst/>
              </a:prstGeom>
              <a:noFill/>
              <a:ln w="9525" cap="flat">
                <a:solidFill>
                  <a:srgbClr val="14131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3" name="Straight Connector 23">
                <a:extLst>
                  <a:ext uri="{FF2B5EF4-FFF2-40B4-BE49-F238E27FC236}">
                    <a16:creationId xmlns:a16="http://schemas.microsoft.com/office/drawing/2014/main" id="{78BD3986-0378-B647-B3C1-09EF971737AC}"/>
                  </a:ext>
                </a:extLst>
              </p:cNvPr>
              <p:cNvSpPr/>
              <p:nvPr/>
            </p:nvSpPr>
            <p:spPr>
              <a:xfrm>
                <a:off x="270271" y="127396"/>
                <a:ext cx="1" cy="109538"/>
              </a:xfrm>
              <a:prstGeom prst="line">
                <a:avLst/>
              </a:prstGeom>
              <a:noFill/>
              <a:ln w="9525" cap="flat">
                <a:solidFill>
                  <a:srgbClr val="14131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4" name="Straight Connector 24">
                <a:extLst>
                  <a:ext uri="{FF2B5EF4-FFF2-40B4-BE49-F238E27FC236}">
                    <a16:creationId xmlns:a16="http://schemas.microsoft.com/office/drawing/2014/main" id="{2D038290-F4A3-FB4C-A503-2846783A5D15}"/>
                  </a:ext>
                </a:extLst>
              </p:cNvPr>
              <p:cNvSpPr/>
              <p:nvPr/>
            </p:nvSpPr>
            <p:spPr>
              <a:xfrm flipH="1">
                <a:off x="125015" y="313133"/>
                <a:ext cx="97632" cy="88107"/>
              </a:xfrm>
              <a:prstGeom prst="line">
                <a:avLst/>
              </a:prstGeom>
              <a:noFill/>
              <a:ln w="9525" cap="flat">
                <a:solidFill>
                  <a:srgbClr val="14131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5" name="Straight Connector 25">
                <a:extLst>
                  <a:ext uri="{FF2B5EF4-FFF2-40B4-BE49-F238E27FC236}">
                    <a16:creationId xmlns:a16="http://schemas.microsoft.com/office/drawing/2014/main" id="{9048F88A-0686-4240-B4E4-2EB853B89D77}"/>
                  </a:ext>
                </a:extLst>
              </p:cNvPr>
              <p:cNvSpPr/>
              <p:nvPr/>
            </p:nvSpPr>
            <p:spPr>
              <a:xfrm>
                <a:off x="316706" y="313133"/>
                <a:ext cx="67866" cy="109538"/>
              </a:xfrm>
              <a:prstGeom prst="line">
                <a:avLst/>
              </a:prstGeom>
              <a:noFill/>
              <a:ln w="9525" cap="flat">
                <a:solidFill>
                  <a:srgbClr val="14131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106" name="Oval 26">
              <a:extLst>
                <a:ext uri="{FF2B5EF4-FFF2-40B4-BE49-F238E27FC236}">
                  <a16:creationId xmlns:a16="http://schemas.microsoft.com/office/drawing/2014/main" id="{CFB06170-4F3F-5246-B422-99AFC14D6F84}"/>
                </a:ext>
              </a:extLst>
            </p:cNvPr>
            <p:cNvSpPr/>
            <p:nvPr/>
          </p:nvSpPr>
          <p:spPr>
            <a:xfrm>
              <a:off x="3163280" y="1530871"/>
              <a:ext cx="860823" cy="812008"/>
            </a:xfrm>
            <a:prstGeom prst="ellipse">
              <a:avLst/>
            </a:prstGeom>
            <a:ln w="25400">
              <a:solidFill>
                <a:srgbClr val="92D050"/>
              </a:solidFill>
              <a:prstDash val="sysDot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07" name="TextBox 27">
              <a:extLst>
                <a:ext uri="{FF2B5EF4-FFF2-40B4-BE49-F238E27FC236}">
                  <a16:creationId xmlns:a16="http://schemas.microsoft.com/office/drawing/2014/main" id="{A48F8AA5-7E04-0F42-9FBA-A5042826ECDB}"/>
                </a:ext>
              </a:extLst>
            </p:cNvPr>
            <p:cNvSpPr txBox="1"/>
            <p:nvPr/>
          </p:nvSpPr>
          <p:spPr>
            <a:xfrm>
              <a:off x="3469312" y="1248477"/>
              <a:ext cx="347209" cy="32316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rIns="45719">
              <a:spAutoFit/>
            </a:bodyPr>
            <a:lstStyle/>
            <a:p>
              <a:pPr>
                <a:defRPr sz="1500" b="1" i="1"/>
              </a:pPr>
              <a:r>
                <a:rPr dirty="0"/>
                <a:t>O</a:t>
              </a:r>
              <a:r>
                <a:rPr lang="fr-FR" baseline="-25000" dirty="0"/>
                <a:t>v2</a:t>
              </a:r>
              <a:endParaRPr baseline="-25000" dirty="0"/>
            </a:p>
          </p:txBody>
        </p:sp>
        <p:sp>
          <p:nvSpPr>
            <p:cNvPr id="141" name="Arc 140">
              <a:extLst>
                <a:ext uri="{FF2B5EF4-FFF2-40B4-BE49-F238E27FC236}">
                  <a16:creationId xmlns:a16="http://schemas.microsoft.com/office/drawing/2014/main" id="{217F7121-A506-C449-9BA7-3E9036363E78}"/>
                </a:ext>
              </a:extLst>
            </p:cNvPr>
            <p:cNvSpPr/>
            <p:nvPr/>
          </p:nvSpPr>
          <p:spPr>
            <a:xfrm rot="12478404">
              <a:off x="3456273" y="1972181"/>
              <a:ext cx="988727" cy="1098230"/>
            </a:xfrm>
            <a:prstGeom prst="arc">
              <a:avLst>
                <a:gd name="adj1" fmla="val 14719594"/>
                <a:gd name="adj2" fmla="val 1395081"/>
              </a:avLst>
            </a:prstGeom>
            <a:ln>
              <a:headEnd type="stealt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A2CA780-13F8-0648-954A-D51BEF090D32}"/>
              </a:ext>
            </a:extLst>
          </p:cNvPr>
          <p:cNvGrpSpPr/>
          <p:nvPr/>
        </p:nvGrpSpPr>
        <p:grpSpPr>
          <a:xfrm>
            <a:off x="3680818" y="1214560"/>
            <a:ext cx="3616854" cy="1875067"/>
            <a:chOff x="3680818" y="1214560"/>
            <a:chExt cx="3616854" cy="1875067"/>
          </a:xfrm>
        </p:grpSpPr>
        <p:grpSp>
          <p:nvGrpSpPr>
            <p:cNvPr id="108" name="Group 4">
              <a:extLst>
                <a:ext uri="{FF2B5EF4-FFF2-40B4-BE49-F238E27FC236}">
                  <a16:creationId xmlns:a16="http://schemas.microsoft.com/office/drawing/2014/main" id="{900C0826-8061-FC48-B223-816DEBF69D5E}"/>
                </a:ext>
              </a:extLst>
            </p:cNvPr>
            <p:cNvGrpSpPr/>
            <p:nvPr/>
          </p:nvGrpSpPr>
          <p:grpSpPr>
            <a:xfrm>
              <a:off x="6171204" y="1644271"/>
              <a:ext cx="536973" cy="511969"/>
              <a:chOff x="0" y="0"/>
              <a:chExt cx="536972" cy="511968"/>
            </a:xfrm>
          </p:grpSpPr>
          <p:sp>
            <p:nvSpPr>
              <p:cNvPr id="109" name="Oval 15">
                <a:extLst>
                  <a:ext uri="{FF2B5EF4-FFF2-40B4-BE49-F238E27FC236}">
                    <a16:creationId xmlns:a16="http://schemas.microsoft.com/office/drawing/2014/main" id="{F439DF49-F13E-B440-BEF5-835261532324}"/>
                  </a:ext>
                </a:extLst>
              </p:cNvPr>
              <p:cNvSpPr/>
              <p:nvPr/>
            </p:nvSpPr>
            <p:spPr>
              <a:xfrm>
                <a:off x="-1" y="258300"/>
                <a:ext cx="133705" cy="893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/>
                  </a:gs>
                  <a:gs pos="100000">
                    <a:schemeClr val="accent5">
                      <a:lumOff val="21519"/>
                    </a:schemeClr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10" name="Oval 16">
                <a:extLst>
                  <a:ext uri="{FF2B5EF4-FFF2-40B4-BE49-F238E27FC236}">
                    <a16:creationId xmlns:a16="http://schemas.microsoft.com/office/drawing/2014/main" id="{27ECEA6E-4238-2C40-8024-4E0A79E07BB1}"/>
                  </a:ext>
                </a:extLst>
              </p:cNvPr>
              <p:cNvSpPr/>
              <p:nvPr/>
            </p:nvSpPr>
            <p:spPr>
              <a:xfrm>
                <a:off x="179733" y="-1"/>
                <a:ext cx="179665" cy="127633"/>
              </a:xfrm>
              <a:prstGeom prst="ellipse">
                <a:avLst/>
              </a:prstGeom>
              <a:gradFill flip="none" rotWithShape="1">
                <a:gsLst>
                  <a:gs pos="0">
                    <a:srgbClr val="4A7B9B"/>
                  </a:gs>
                  <a:gs pos="100000">
                    <a:srgbClr val="ADCBE5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11" name="Oval 17">
                <a:extLst>
                  <a:ext uri="{FF2B5EF4-FFF2-40B4-BE49-F238E27FC236}">
                    <a16:creationId xmlns:a16="http://schemas.microsoft.com/office/drawing/2014/main" id="{2EFFD4BF-9610-304A-A496-BB69CD6567DF}"/>
                  </a:ext>
                </a:extLst>
              </p:cNvPr>
              <p:cNvSpPr/>
              <p:nvPr/>
            </p:nvSpPr>
            <p:spPr>
              <a:xfrm>
                <a:off x="57715" y="400925"/>
                <a:ext cx="133705" cy="89343"/>
              </a:xfrm>
              <a:prstGeom prst="ellipse">
                <a:avLst/>
              </a:prstGeom>
              <a:gradFill flip="none" rotWithShape="1">
                <a:gsLst>
                  <a:gs pos="0">
                    <a:srgbClr val="E4EDED"/>
                  </a:gs>
                  <a:gs pos="100000">
                    <a:srgbClr val="EEFAFA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12" name="Oval 18">
                <a:extLst>
                  <a:ext uri="{FF2B5EF4-FFF2-40B4-BE49-F238E27FC236}">
                    <a16:creationId xmlns:a16="http://schemas.microsoft.com/office/drawing/2014/main" id="{906EC1D2-DCF7-664D-87D6-389907E778FF}"/>
                  </a:ext>
                </a:extLst>
              </p:cNvPr>
              <p:cNvSpPr/>
              <p:nvPr/>
            </p:nvSpPr>
            <p:spPr>
              <a:xfrm>
                <a:off x="316836" y="422626"/>
                <a:ext cx="133705" cy="89343"/>
              </a:xfrm>
              <a:prstGeom prst="ellipse">
                <a:avLst/>
              </a:prstGeom>
              <a:gradFill flip="none" rotWithShape="1">
                <a:gsLst>
                  <a:gs pos="0">
                    <a:srgbClr val="5E234E"/>
                  </a:gs>
                  <a:gs pos="100000">
                    <a:srgbClr val="CAB4C2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113" name="Oval 19">
                <a:extLst>
                  <a:ext uri="{FF2B5EF4-FFF2-40B4-BE49-F238E27FC236}">
                    <a16:creationId xmlns:a16="http://schemas.microsoft.com/office/drawing/2014/main" id="{449A8889-C25A-9645-9EA7-D8CB02A03E18}"/>
                  </a:ext>
                </a:extLst>
              </p:cNvPr>
              <p:cNvSpPr/>
              <p:nvPr/>
            </p:nvSpPr>
            <p:spPr>
              <a:xfrm>
                <a:off x="202714" y="236439"/>
                <a:ext cx="133705" cy="89343"/>
              </a:xfrm>
              <a:prstGeom prst="ellipse">
                <a:avLst/>
              </a:prstGeom>
              <a:gradFill flip="none" rotWithShape="1">
                <a:gsLst>
                  <a:gs pos="0">
                    <a:srgbClr val="F50347"/>
                  </a:gs>
                  <a:gs pos="100000">
                    <a:schemeClr val="accent6">
                      <a:hueOff val="561410"/>
                      <a:satOff val="25000"/>
                      <a:lumOff val="34473"/>
                    </a:schemeClr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14" name="Oval 20">
                <a:extLst>
                  <a:ext uri="{FF2B5EF4-FFF2-40B4-BE49-F238E27FC236}">
                    <a16:creationId xmlns:a16="http://schemas.microsoft.com/office/drawing/2014/main" id="{8F2DA488-D6CF-864F-9D32-64E96C40CC46}"/>
                  </a:ext>
                </a:extLst>
              </p:cNvPr>
              <p:cNvSpPr/>
              <p:nvPr/>
            </p:nvSpPr>
            <p:spPr>
              <a:xfrm>
                <a:off x="403268" y="201179"/>
                <a:ext cx="133705" cy="893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hueOff val="385715"/>
                      <a:lumOff val="42268"/>
                    </a:schemeClr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15" name="Straight Connector 21">
                <a:extLst>
                  <a:ext uri="{FF2B5EF4-FFF2-40B4-BE49-F238E27FC236}">
                    <a16:creationId xmlns:a16="http://schemas.microsoft.com/office/drawing/2014/main" id="{05CEEC04-EA1A-EE43-88D3-2B611F07CC6A}"/>
                  </a:ext>
                </a:extLst>
              </p:cNvPr>
              <p:cNvSpPr/>
              <p:nvPr/>
            </p:nvSpPr>
            <p:spPr>
              <a:xfrm flipH="1">
                <a:off x="114300" y="127396"/>
                <a:ext cx="155972" cy="144066"/>
              </a:xfrm>
              <a:prstGeom prst="line">
                <a:avLst/>
              </a:prstGeom>
              <a:noFill/>
              <a:ln w="9525" cap="flat">
                <a:solidFill>
                  <a:srgbClr val="14131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6" name="Straight Connector 22">
                <a:extLst>
                  <a:ext uri="{FF2B5EF4-FFF2-40B4-BE49-F238E27FC236}">
                    <a16:creationId xmlns:a16="http://schemas.microsoft.com/office/drawing/2014/main" id="{45781EC8-70CF-ED44-BBDB-3BFD1E01A165}"/>
                  </a:ext>
                </a:extLst>
              </p:cNvPr>
              <p:cNvSpPr/>
              <p:nvPr/>
            </p:nvSpPr>
            <p:spPr>
              <a:xfrm>
                <a:off x="270271" y="127396"/>
                <a:ext cx="153592" cy="86917"/>
              </a:xfrm>
              <a:prstGeom prst="line">
                <a:avLst/>
              </a:prstGeom>
              <a:noFill/>
              <a:ln w="9525" cap="flat">
                <a:solidFill>
                  <a:srgbClr val="14131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7" name="Straight Connector 23">
                <a:extLst>
                  <a:ext uri="{FF2B5EF4-FFF2-40B4-BE49-F238E27FC236}">
                    <a16:creationId xmlns:a16="http://schemas.microsoft.com/office/drawing/2014/main" id="{0F60B0E9-7F59-0545-A42B-F8C12439CF55}"/>
                  </a:ext>
                </a:extLst>
              </p:cNvPr>
              <p:cNvSpPr/>
              <p:nvPr/>
            </p:nvSpPr>
            <p:spPr>
              <a:xfrm>
                <a:off x="270271" y="127396"/>
                <a:ext cx="1" cy="109538"/>
              </a:xfrm>
              <a:prstGeom prst="line">
                <a:avLst/>
              </a:prstGeom>
              <a:noFill/>
              <a:ln w="9525" cap="flat">
                <a:solidFill>
                  <a:srgbClr val="14131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8" name="Straight Connector 24">
                <a:extLst>
                  <a:ext uri="{FF2B5EF4-FFF2-40B4-BE49-F238E27FC236}">
                    <a16:creationId xmlns:a16="http://schemas.microsoft.com/office/drawing/2014/main" id="{3FC74B6D-4CF3-DA47-BAC8-CD97BEA28540}"/>
                  </a:ext>
                </a:extLst>
              </p:cNvPr>
              <p:cNvSpPr/>
              <p:nvPr/>
            </p:nvSpPr>
            <p:spPr>
              <a:xfrm flipH="1">
                <a:off x="125015" y="313133"/>
                <a:ext cx="97632" cy="88107"/>
              </a:xfrm>
              <a:prstGeom prst="line">
                <a:avLst/>
              </a:prstGeom>
              <a:noFill/>
              <a:ln w="9525" cap="flat">
                <a:solidFill>
                  <a:srgbClr val="14131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9" name="Straight Connector 25">
                <a:extLst>
                  <a:ext uri="{FF2B5EF4-FFF2-40B4-BE49-F238E27FC236}">
                    <a16:creationId xmlns:a16="http://schemas.microsoft.com/office/drawing/2014/main" id="{9FD7C5A6-8621-EA4E-AF8D-4D5033780DE0}"/>
                  </a:ext>
                </a:extLst>
              </p:cNvPr>
              <p:cNvSpPr/>
              <p:nvPr/>
            </p:nvSpPr>
            <p:spPr>
              <a:xfrm>
                <a:off x="316706" y="313133"/>
                <a:ext cx="67866" cy="109538"/>
              </a:xfrm>
              <a:prstGeom prst="line">
                <a:avLst/>
              </a:prstGeom>
              <a:noFill/>
              <a:ln w="9525" cap="flat">
                <a:solidFill>
                  <a:srgbClr val="14131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120" name="Oval 26">
              <a:extLst>
                <a:ext uri="{FF2B5EF4-FFF2-40B4-BE49-F238E27FC236}">
                  <a16:creationId xmlns:a16="http://schemas.microsoft.com/office/drawing/2014/main" id="{C63AE038-D046-C44A-9DB3-ABDFA08C8E7A}"/>
                </a:ext>
              </a:extLst>
            </p:cNvPr>
            <p:cNvSpPr/>
            <p:nvPr/>
          </p:nvSpPr>
          <p:spPr>
            <a:xfrm>
              <a:off x="6009280" y="1526178"/>
              <a:ext cx="860823" cy="812008"/>
            </a:xfrm>
            <a:prstGeom prst="ellipse">
              <a:avLst/>
            </a:prstGeom>
            <a:ln w="25400">
              <a:solidFill>
                <a:srgbClr val="92D050"/>
              </a:solidFill>
              <a:prstDash val="sysDot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21" name="TextBox 27">
              <a:extLst>
                <a:ext uri="{FF2B5EF4-FFF2-40B4-BE49-F238E27FC236}">
                  <a16:creationId xmlns:a16="http://schemas.microsoft.com/office/drawing/2014/main" id="{AA3C4EC2-7A57-F541-B38B-ADC1BAC74927}"/>
                </a:ext>
              </a:extLst>
            </p:cNvPr>
            <p:cNvSpPr txBox="1"/>
            <p:nvPr/>
          </p:nvSpPr>
          <p:spPr>
            <a:xfrm>
              <a:off x="6315312" y="1243784"/>
              <a:ext cx="453007" cy="32316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rIns="45719">
              <a:spAutoFit/>
            </a:bodyPr>
            <a:lstStyle/>
            <a:p>
              <a:pPr>
                <a:defRPr sz="1500" b="1" i="1"/>
              </a:pPr>
              <a:r>
                <a:rPr dirty="0"/>
                <a:t>O</a:t>
              </a:r>
              <a:r>
                <a:rPr lang="fr-FR" baseline="-25000" dirty="0"/>
                <a:t>vn-1</a:t>
              </a:r>
              <a:endParaRPr baseline="-25000" dirty="0"/>
            </a:p>
          </p:txBody>
        </p:sp>
        <p:sp>
          <p:nvSpPr>
            <p:cNvPr id="148" name="U-Turn Arrow 147">
              <a:extLst>
                <a:ext uri="{FF2B5EF4-FFF2-40B4-BE49-F238E27FC236}">
                  <a16:creationId xmlns:a16="http://schemas.microsoft.com/office/drawing/2014/main" id="{67B03E17-411D-4241-BFC0-BD3132332C51}"/>
                </a:ext>
              </a:extLst>
            </p:cNvPr>
            <p:cNvSpPr/>
            <p:nvPr/>
          </p:nvSpPr>
          <p:spPr>
            <a:xfrm>
              <a:off x="3680818" y="1826735"/>
              <a:ext cx="2914249" cy="251789"/>
            </a:xfrm>
            <a:prstGeom prst="uturnArrow">
              <a:avLst/>
            </a:prstGeom>
            <a:gradFill>
              <a:gsLst>
                <a:gs pos="100000">
                  <a:schemeClr val="tx1"/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BFC0F48E-495E-A140-B580-30E0E03FB0DB}"/>
                </a:ext>
              </a:extLst>
            </p:cNvPr>
            <p:cNvSpPr txBox="1"/>
            <p:nvPr/>
          </p:nvSpPr>
          <p:spPr>
            <a:xfrm>
              <a:off x="3745663" y="1214560"/>
              <a:ext cx="257933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/>
                <a:t>Change in label value</a:t>
              </a:r>
            </a:p>
            <a:p>
              <a:pPr algn="ctr"/>
              <a:r>
                <a:rPr lang="en-GB" sz="1200" dirty="0"/>
                <a:t>Malignancy </a:t>
              </a:r>
              <a:r>
                <a:rPr lang="en-GB" sz="1200" dirty="0">
                  <a:sym typeface="Wingdings" pitchFamily="2" charset="2"/>
                </a:rPr>
                <a:t> malignant neoplasm</a:t>
              </a:r>
              <a:endParaRPr lang="en-GB" sz="1200" dirty="0"/>
            </a:p>
          </p:txBody>
        </p:sp>
        <p:sp>
          <p:nvSpPr>
            <p:cNvPr id="150" name="Arc 149">
              <a:extLst>
                <a:ext uri="{FF2B5EF4-FFF2-40B4-BE49-F238E27FC236}">
                  <a16:creationId xmlns:a16="http://schemas.microsoft.com/office/drawing/2014/main" id="{F9BD69CA-7B1E-AB49-AF7E-2D3E48BF3A3E}"/>
                </a:ext>
              </a:extLst>
            </p:cNvPr>
            <p:cNvSpPr/>
            <p:nvPr/>
          </p:nvSpPr>
          <p:spPr>
            <a:xfrm rot="12478404">
              <a:off x="6308945" y="1991397"/>
              <a:ext cx="988727" cy="1098230"/>
            </a:xfrm>
            <a:prstGeom prst="arc">
              <a:avLst>
                <a:gd name="adj1" fmla="val 14719594"/>
                <a:gd name="adj2" fmla="val 1395081"/>
              </a:avLst>
            </a:prstGeom>
            <a:ln>
              <a:headEnd type="stealt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646D823-5F9B-5746-9F38-993814FA1012}"/>
              </a:ext>
            </a:extLst>
          </p:cNvPr>
          <p:cNvGrpSpPr/>
          <p:nvPr/>
        </p:nvGrpSpPr>
        <p:grpSpPr>
          <a:xfrm>
            <a:off x="7469634" y="1248665"/>
            <a:ext cx="1287823" cy="1821746"/>
            <a:chOff x="7469634" y="1248665"/>
            <a:chExt cx="1287823" cy="1821746"/>
          </a:xfrm>
        </p:grpSpPr>
        <p:grpSp>
          <p:nvGrpSpPr>
            <p:cNvPr id="122" name="Group 4">
              <a:extLst>
                <a:ext uri="{FF2B5EF4-FFF2-40B4-BE49-F238E27FC236}">
                  <a16:creationId xmlns:a16="http://schemas.microsoft.com/office/drawing/2014/main" id="{336D1C1A-80DE-8E44-89C4-ECE60E009777}"/>
                </a:ext>
              </a:extLst>
            </p:cNvPr>
            <p:cNvGrpSpPr/>
            <p:nvPr/>
          </p:nvGrpSpPr>
          <p:grpSpPr>
            <a:xfrm>
              <a:off x="7631558" y="1649152"/>
              <a:ext cx="536973" cy="511969"/>
              <a:chOff x="0" y="0"/>
              <a:chExt cx="536972" cy="511968"/>
            </a:xfrm>
          </p:grpSpPr>
          <p:sp>
            <p:nvSpPr>
              <p:cNvPr id="123" name="Oval 15">
                <a:extLst>
                  <a:ext uri="{FF2B5EF4-FFF2-40B4-BE49-F238E27FC236}">
                    <a16:creationId xmlns:a16="http://schemas.microsoft.com/office/drawing/2014/main" id="{D8AA55F6-EDB0-8341-BAA1-AC17B9611901}"/>
                  </a:ext>
                </a:extLst>
              </p:cNvPr>
              <p:cNvSpPr/>
              <p:nvPr/>
            </p:nvSpPr>
            <p:spPr>
              <a:xfrm>
                <a:off x="-1" y="258300"/>
                <a:ext cx="133705" cy="893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/>
                  </a:gs>
                  <a:gs pos="100000">
                    <a:schemeClr val="accent5">
                      <a:lumOff val="21519"/>
                    </a:schemeClr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24" name="Oval 16">
                <a:extLst>
                  <a:ext uri="{FF2B5EF4-FFF2-40B4-BE49-F238E27FC236}">
                    <a16:creationId xmlns:a16="http://schemas.microsoft.com/office/drawing/2014/main" id="{3437DA63-D9D2-A746-A0AF-B08E3AD52125}"/>
                  </a:ext>
                </a:extLst>
              </p:cNvPr>
              <p:cNvSpPr/>
              <p:nvPr/>
            </p:nvSpPr>
            <p:spPr>
              <a:xfrm>
                <a:off x="179733" y="-1"/>
                <a:ext cx="179665" cy="127633"/>
              </a:xfrm>
              <a:prstGeom prst="ellipse">
                <a:avLst/>
              </a:prstGeom>
              <a:gradFill flip="none" rotWithShape="1">
                <a:gsLst>
                  <a:gs pos="0">
                    <a:srgbClr val="4A7B9B"/>
                  </a:gs>
                  <a:gs pos="100000">
                    <a:srgbClr val="ADCBE5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25" name="Oval 17">
                <a:extLst>
                  <a:ext uri="{FF2B5EF4-FFF2-40B4-BE49-F238E27FC236}">
                    <a16:creationId xmlns:a16="http://schemas.microsoft.com/office/drawing/2014/main" id="{FCB3A84A-E551-BF4B-B182-9181FC7A7AD0}"/>
                  </a:ext>
                </a:extLst>
              </p:cNvPr>
              <p:cNvSpPr/>
              <p:nvPr/>
            </p:nvSpPr>
            <p:spPr>
              <a:xfrm>
                <a:off x="57715" y="400925"/>
                <a:ext cx="133705" cy="89343"/>
              </a:xfrm>
              <a:prstGeom prst="ellipse">
                <a:avLst/>
              </a:prstGeom>
              <a:gradFill flip="none" rotWithShape="1">
                <a:gsLst>
                  <a:gs pos="0">
                    <a:srgbClr val="E4EDED"/>
                  </a:gs>
                  <a:gs pos="100000">
                    <a:srgbClr val="EEFAFA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26" name="Oval 18">
                <a:extLst>
                  <a:ext uri="{FF2B5EF4-FFF2-40B4-BE49-F238E27FC236}">
                    <a16:creationId xmlns:a16="http://schemas.microsoft.com/office/drawing/2014/main" id="{95AA7E3E-2FF9-7940-A312-C184ECF46E5A}"/>
                  </a:ext>
                </a:extLst>
              </p:cNvPr>
              <p:cNvSpPr/>
              <p:nvPr/>
            </p:nvSpPr>
            <p:spPr>
              <a:xfrm>
                <a:off x="316836" y="422626"/>
                <a:ext cx="133705" cy="89343"/>
              </a:xfrm>
              <a:prstGeom prst="ellipse">
                <a:avLst/>
              </a:prstGeom>
              <a:gradFill flip="none" rotWithShape="1">
                <a:gsLst>
                  <a:gs pos="0">
                    <a:srgbClr val="5E234E"/>
                  </a:gs>
                  <a:gs pos="100000">
                    <a:srgbClr val="CAB4C2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27" name="Oval 19">
                <a:extLst>
                  <a:ext uri="{FF2B5EF4-FFF2-40B4-BE49-F238E27FC236}">
                    <a16:creationId xmlns:a16="http://schemas.microsoft.com/office/drawing/2014/main" id="{3AD1F9A2-FAEC-1646-93B5-4D8B698D4AF7}"/>
                  </a:ext>
                </a:extLst>
              </p:cNvPr>
              <p:cNvSpPr/>
              <p:nvPr/>
            </p:nvSpPr>
            <p:spPr>
              <a:xfrm>
                <a:off x="202714" y="236439"/>
                <a:ext cx="133705" cy="89343"/>
              </a:xfrm>
              <a:prstGeom prst="ellipse">
                <a:avLst/>
              </a:prstGeom>
              <a:gradFill flip="none" rotWithShape="1">
                <a:gsLst>
                  <a:gs pos="0">
                    <a:srgbClr val="F50347"/>
                  </a:gs>
                  <a:gs pos="100000">
                    <a:schemeClr val="accent6">
                      <a:hueOff val="561410"/>
                      <a:satOff val="25000"/>
                      <a:lumOff val="34473"/>
                    </a:schemeClr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28" name="Oval 20">
                <a:extLst>
                  <a:ext uri="{FF2B5EF4-FFF2-40B4-BE49-F238E27FC236}">
                    <a16:creationId xmlns:a16="http://schemas.microsoft.com/office/drawing/2014/main" id="{467DD102-0AC4-2647-818F-7517915F59C4}"/>
                  </a:ext>
                </a:extLst>
              </p:cNvPr>
              <p:cNvSpPr/>
              <p:nvPr/>
            </p:nvSpPr>
            <p:spPr>
              <a:xfrm>
                <a:off x="403268" y="201179"/>
                <a:ext cx="133705" cy="893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hueOff val="385715"/>
                      <a:lumOff val="42268"/>
                    </a:schemeClr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29" name="Straight Connector 21">
                <a:extLst>
                  <a:ext uri="{FF2B5EF4-FFF2-40B4-BE49-F238E27FC236}">
                    <a16:creationId xmlns:a16="http://schemas.microsoft.com/office/drawing/2014/main" id="{817B1D12-C1AF-1347-83BE-8123A896EA13}"/>
                  </a:ext>
                </a:extLst>
              </p:cNvPr>
              <p:cNvSpPr/>
              <p:nvPr/>
            </p:nvSpPr>
            <p:spPr>
              <a:xfrm flipH="1">
                <a:off x="114300" y="127396"/>
                <a:ext cx="155972" cy="144066"/>
              </a:xfrm>
              <a:prstGeom prst="line">
                <a:avLst/>
              </a:prstGeom>
              <a:noFill/>
              <a:ln w="9525" cap="flat">
                <a:solidFill>
                  <a:srgbClr val="14131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30" name="Straight Connector 22">
                <a:extLst>
                  <a:ext uri="{FF2B5EF4-FFF2-40B4-BE49-F238E27FC236}">
                    <a16:creationId xmlns:a16="http://schemas.microsoft.com/office/drawing/2014/main" id="{6E329ABA-3835-AF41-8761-8817B606F110}"/>
                  </a:ext>
                </a:extLst>
              </p:cNvPr>
              <p:cNvSpPr/>
              <p:nvPr/>
            </p:nvSpPr>
            <p:spPr>
              <a:xfrm>
                <a:off x="270271" y="127396"/>
                <a:ext cx="153592" cy="86917"/>
              </a:xfrm>
              <a:prstGeom prst="line">
                <a:avLst/>
              </a:prstGeom>
              <a:noFill/>
              <a:ln w="9525" cap="flat">
                <a:solidFill>
                  <a:srgbClr val="14131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31" name="Straight Connector 23">
                <a:extLst>
                  <a:ext uri="{FF2B5EF4-FFF2-40B4-BE49-F238E27FC236}">
                    <a16:creationId xmlns:a16="http://schemas.microsoft.com/office/drawing/2014/main" id="{B9BBE0F6-A51E-DA48-B873-F9E9A9E82EE1}"/>
                  </a:ext>
                </a:extLst>
              </p:cNvPr>
              <p:cNvSpPr/>
              <p:nvPr/>
            </p:nvSpPr>
            <p:spPr>
              <a:xfrm>
                <a:off x="270271" y="127396"/>
                <a:ext cx="1" cy="109538"/>
              </a:xfrm>
              <a:prstGeom prst="line">
                <a:avLst/>
              </a:prstGeom>
              <a:noFill/>
              <a:ln w="9525" cap="flat">
                <a:solidFill>
                  <a:srgbClr val="14131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32" name="Straight Connector 24">
                <a:extLst>
                  <a:ext uri="{FF2B5EF4-FFF2-40B4-BE49-F238E27FC236}">
                    <a16:creationId xmlns:a16="http://schemas.microsoft.com/office/drawing/2014/main" id="{A3FD4BDC-F2AF-A148-8321-A22B374812F3}"/>
                  </a:ext>
                </a:extLst>
              </p:cNvPr>
              <p:cNvSpPr/>
              <p:nvPr/>
            </p:nvSpPr>
            <p:spPr>
              <a:xfrm flipH="1">
                <a:off x="125015" y="313133"/>
                <a:ext cx="97632" cy="88107"/>
              </a:xfrm>
              <a:prstGeom prst="line">
                <a:avLst/>
              </a:prstGeom>
              <a:noFill/>
              <a:ln w="9525" cap="flat">
                <a:solidFill>
                  <a:srgbClr val="14131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33" name="Straight Connector 25">
                <a:extLst>
                  <a:ext uri="{FF2B5EF4-FFF2-40B4-BE49-F238E27FC236}">
                    <a16:creationId xmlns:a16="http://schemas.microsoft.com/office/drawing/2014/main" id="{112122C5-BC58-6E4F-BCD2-A8AC834AD682}"/>
                  </a:ext>
                </a:extLst>
              </p:cNvPr>
              <p:cNvSpPr/>
              <p:nvPr/>
            </p:nvSpPr>
            <p:spPr>
              <a:xfrm>
                <a:off x="316706" y="313133"/>
                <a:ext cx="67866" cy="109538"/>
              </a:xfrm>
              <a:prstGeom prst="line">
                <a:avLst/>
              </a:prstGeom>
              <a:noFill/>
              <a:ln w="9525" cap="flat">
                <a:solidFill>
                  <a:srgbClr val="14131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134" name="Oval 26">
              <a:extLst>
                <a:ext uri="{FF2B5EF4-FFF2-40B4-BE49-F238E27FC236}">
                  <a16:creationId xmlns:a16="http://schemas.microsoft.com/office/drawing/2014/main" id="{5FCA8C0A-C807-7A4D-A3DC-FE83A5EF64E0}"/>
                </a:ext>
              </a:extLst>
            </p:cNvPr>
            <p:cNvSpPr/>
            <p:nvPr/>
          </p:nvSpPr>
          <p:spPr>
            <a:xfrm>
              <a:off x="7469634" y="1531059"/>
              <a:ext cx="860823" cy="812008"/>
            </a:xfrm>
            <a:prstGeom prst="ellipse">
              <a:avLst/>
            </a:prstGeom>
            <a:ln w="25400">
              <a:solidFill>
                <a:srgbClr val="92D050"/>
              </a:solidFill>
              <a:prstDash val="sysDot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35" name="TextBox 27">
              <a:extLst>
                <a:ext uri="{FF2B5EF4-FFF2-40B4-BE49-F238E27FC236}">
                  <a16:creationId xmlns:a16="http://schemas.microsoft.com/office/drawing/2014/main" id="{507A2EE3-E527-6E48-8794-40347E0CF6D1}"/>
                </a:ext>
              </a:extLst>
            </p:cNvPr>
            <p:cNvSpPr txBox="1"/>
            <p:nvPr/>
          </p:nvSpPr>
          <p:spPr>
            <a:xfrm>
              <a:off x="7775666" y="1248665"/>
              <a:ext cx="348811" cy="32316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rIns="45719">
              <a:spAutoFit/>
            </a:bodyPr>
            <a:lstStyle/>
            <a:p>
              <a:pPr>
                <a:defRPr sz="1500" b="1" i="1"/>
              </a:pPr>
              <a:r>
                <a:rPr dirty="0"/>
                <a:t>O</a:t>
              </a:r>
              <a:r>
                <a:rPr lang="fr-FR" baseline="-25000" dirty="0" err="1"/>
                <a:t>vn</a:t>
              </a:r>
              <a:endParaRPr baseline="-25000" dirty="0"/>
            </a:p>
          </p:txBody>
        </p:sp>
        <p:sp>
          <p:nvSpPr>
            <p:cNvPr id="151" name="Arc 150">
              <a:extLst>
                <a:ext uri="{FF2B5EF4-FFF2-40B4-BE49-F238E27FC236}">
                  <a16:creationId xmlns:a16="http://schemas.microsoft.com/office/drawing/2014/main" id="{BCA8815C-D904-FE4F-B913-FE39F3A982A3}"/>
                </a:ext>
              </a:extLst>
            </p:cNvPr>
            <p:cNvSpPr/>
            <p:nvPr/>
          </p:nvSpPr>
          <p:spPr>
            <a:xfrm rot="12478404">
              <a:off x="7768730" y="1972181"/>
              <a:ext cx="988727" cy="1098230"/>
            </a:xfrm>
            <a:prstGeom prst="arc">
              <a:avLst>
                <a:gd name="adj1" fmla="val 14719594"/>
                <a:gd name="adj2" fmla="val 1395081"/>
              </a:avLst>
            </a:prstGeom>
            <a:ln>
              <a:headEnd type="stealt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4D0DAB1-5776-0E4E-B99B-26E749897B91}"/>
              </a:ext>
            </a:extLst>
          </p:cNvPr>
          <p:cNvGrpSpPr/>
          <p:nvPr/>
        </p:nvGrpSpPr>
        <p:grpSpPr>
          <a:xfrm>
            <a:off x="2504717" y="3514075"/>
            <a:ext cx="5819193" cy="1288539"/>
            <a:chOff x="2504717" y="3514075"/>
            <a:chExt cx="5819193" cy="1288539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9C3EA83-D57A-0B4E-9F68-544BBAFEEA94}"/>
                </a:ext>
              </a:extLst>
            </p:cNvPr>
            <p:cNvGrpSpPr/>
            <p:nvPr/>
          </p:nvGrpSpPr>
          <p:grpSpPr>
            <a:xfrm>
              <a:off x="2504717" y="3514075"/>
              <a:ext cx="5819193" cy="1288539"/>
              <a:chOff x="2504717" y="3514075"/>
              <a:chExt cx="5819193" cy="1288539"/>
            </a:xfrm>
          </p:grpSpPr>
          <p:sp>
            <p:nvSpPr>
              <p:cNvPr id="152" name="TextBox 151">
                <a:extLst>
                  <a:ext uri="{FF2B5EF4-FFF2-40B4-BE49-F238E27FC236}">
                    <a16:creationId xmlns:a16="http://schemas.microsoft.com/office/drawing/2014/main" id="{D1578D8B-0951-7542-A292-7A6FDD2C19BB}"/>
                  </a:ext>
                </a:extLst>
              </p:cNvPr>
              <p:cNvSpPr txBox="1"/>
              <p:nvPr/>
            </p:nvSpPr>
            <p:spPr>
              <a:xfrm>
                <a:off x="7360650" y="4340949"/>
                <a:ext cx="8300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200" dirty="0"/>
                  <a:t>Malignant neoplasm</a:t>
                </a:r>
              </a:p>
            </p:txBody>
          </p:sp>
          <p:cxnSp>
            <p:nvCxnSpPr>
              <p:cNvPr id="155" name="Straight Arrow Connector 154">
                <a:extLst>
                  <a:ext uri="{FF2B5EF4-FFF2-40B4-BE49-F238E27FC236}">
                    <a16:creationId xmlns:a16="http://schemas.microsoft.com/office/drawing/2014/main" id="{739CF2F5-8060-D94C-ACB8-DA73458CDA7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900045" y="3531392"/>
                <a:ext cx="423865" cy="84341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Arrow Connector 155">
                <a:extLst>
                  <a:ext uri="{FF2B5EF4-FFF2-40B4-BE49-F238E27FC236}">
                    <a16:creationId xmlns:a16="http://schemas.microsoft.com/office/drawing/2014/main" id="{CBE41D29-FA90-0143-B874-47E867F1A9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87894" y="3514075"/>
                <a:ext cx="618544" cy="84929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Arrow Connector 160">
                <a:extLst>
                  <a:ext uri="{FF2B5EF4-FFF2-40B4-BE49-F238E27FC236}">
                    <a16:creationId xmlns:a16="http://schemas.microsoft.com/office/drawing/2014/main" id="{A3DB3C87-EE51-6243-A46A-4D11534AC515}"/>
                  </a:ext>
                </a:extLst>
              </p:cNvPr>
              <p:cNvCxnSpPr>
                <a:endCxn id="152" idx="1"/>
              </p:cNvCxnSpPr>
              <p:nvPr/>
            </p:nvCxnSpPr>
            <p:spPr>
              <a:xfrm>
                <a:off x="4176503" y="3531392"/>
                <a:ext cx="3184147" cy="104039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Arrow Connector 162">
                <a:extLst>
                  <a:ext uri="{FF2B5EF4-FFF2-40B4-BE49-F238E27FC236}">
                    <a16:creationId xmlns:a16="http://schemas.microsoft.com/office/drawing/2014/main" id="{148460A6-11F8-6A42-8742-0AE0C005946C}"/>
                  </a:ext>
                </a:extLst>
              </p:cNvPr>
              <p:cNvCxnSpPr>
                <a:endCxn id="152" idx="1"/>
              </p:cNvCxnSpPr>
              <p:nvPr/>
            </p:nvCxnSpPr>
            <p:spPr>
              <a:xfrm>
                <a:off x="2504717" y="3645519"/>
                <a:ext cx="4855933" cy="92626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3" name="Cross 152">
              <a:extLst>
                <a:ext uri="{FF2B5EF4-FFF2-40B4-BE49-F238E27FC236}">
                  <a16:creationId xmlns:a16="http://schemas.microsoft.com/office/drawing/2014/main" id="{844DACAF-2C50-944B-9F59-B9F4163BA663}"/>
                </a:ext>
              </a:extLst>
            </p:cNvPr>
            <p:cNvSpPr/>
            <p:nvPr/>
          </p:nvSpPr>
          <p:spPr>
            <a:xfrm rot="18701075">
              <a:off x="4975414" y="3752546"/>
              <a:ext cx="626533" cy="598082"/>
            </a:xfrm>
            <a:prstGeom prst="plus">
              <a:avLst>
                <a:gd name="adj" fmla="val 37741"/>
              </a:avLst>
            </a:prstGeom>
            <a:gradFill>
              <a:gsLst>
                <a:gs pos="0">
                  <a:srgbClr val="FF0000"/>
                </a:gs>
                <a:gs pos="100000">
                  <a:srgbClr val="FF0000"/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88441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FCF254B-A217-FA46-9CBB-A82DBF0F53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Partners want more </a:t>
            </a:r>
            <a:r>
              <a:rPr lang="en-US" b="1" dirty="0"/>
              <a:t>flexibility</a:t>
            </a:r>
            <a:r>
              <a:rPr lang="en-US" dirty="0"/>
              <a:t> than what can be provided by existing data management systems or reporting tools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F3BD9D6-6B80-984C-8ED7-F9CA70E6A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perspective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94C5CB-25B5-AC4D-A2DF-B7A4F474DF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12</a:t>
            </a:fld>
            <a:endParaRPr lang="fr-FR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0A25FF-8264-8741-BAAD-A6B33DC9DE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3092" y="2445025"/>
            <a:ext cx="2851390" cy="1391479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67E20E8F-B025-A541-BC44-C5899B2CEEE8}"/>
              </a:ext>
            </a:extLst>
          </p:cNvPr>
          <p:cNvGrpSpPr/>
          <p:nvPr/>
        </p:nvGrpSpPr>
        <p:grpSpPr>
          <a:xfrm>
            <a:off x="4837043" y="1821481"/>
            <a:ext cx="3445945" cy="2162037"/>
            <a:chOff x="4837043" y="1821481"/>
            <a:chExt cx="3445945" cy="216203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3E675E4-8C45-8C45-919F-0A40C3D8E2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83719" y="1821481"/>
              <a:ext cx="2799269" cy="2162037"/>
            </a:xfrm>
            <a:prstGeom prst="rect">
              <a:avLst/>
            </a:prstGeom>
          </p:spPr>
        </p:pic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5DCC1648-288B-0647-BCB4-7A248C730EE7}"/>
                </a:ext>
              </a:extLst>
            </p:cNvPr>
            <p:cNvGrpSpPr/>
            <p:nvPr/>
          </p:nvGrpSpPr>
          <p:grpSpPr>
            <a:xfrm>
              <a:off x="4837043" y="3041373"/>
              <a:ext cx="483704" cy="112917"/>
              <a:chOff x="4764157" y="2941983"/>
              <a:chExt cx="483704" cy="112917"/>
            </a:xfrm>
          </p:grpSpPr>
          <p:sp>
            <p:nvSpPr>
              <p:cNvPr id="8" name="Chevron 7">
                <a:extLst>
                  <a:ext uri="{FF2B5EF4-FFF2-40B4-BE49-F238E27FC236}">
                    <a16:creationId xmlns:a16="http://schemas.microsoft.com/office/drawing/2014/main" id="{619A6834-1571-4342-893F-25881E3AD46E}"/>
                  </a:ext>
                </a:extLst>
              </p:cNvPr>
              <p:cNvSpPr/>
              <p:nvPr/>
            </p:nvSpPr>
            <p:spPr>
              <a:xfrm>
                <a:off x="4764157" y="2941983"/>
                <a:ext cx="178904" cy="112917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Chevron 8">
                <a:extLst>
                  <a:ext uri="{FF2B5EF4-FFF2-40B4-BE49-F238E27FC236}">
                    <a16:creationId xmlns:a16="http://schemas.microsoft.com/office/drawing/2014/main" id="{AB8E7412-EF87-FD4D-BC4B-04983DCE645C}"/>
                  </a:ext>
                </a:extLst>
              </p:cNvPr>
              <p:cNvSpPr/>
              <p:nvPr/>
            </p:nvSpPr>
            <p:spPr>
              <a:xfrm>
                <a:off x="4916557" y="2941983"/>
                <a:ext cx="178904" cy="112917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Chevron 9">
                <a:extLst>
                  <a:ext uri="{FF2B5EF4-FFF2-40B4-BE49-F238E27FC236}">
                    <a16:creationId xmlns:a16="http://schemas.microsoft.com/office/drawing/2014/main" id="{539F1FF0-F1B0-5F4F-87C5-E92D8666E21E}"/>
                  </a:ext>
                </a:extLst>
              </p:cNvPr>
              <p:cNvSpPr/>
              <p:nvPr/>
            </p:nvSpPr>
            <p:spPr>
              <a:xfrm>
                <a:off x="5068957" y="2941983"/>
                <a:ext cx="178904" cy="112917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588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FCF254B-A217-FA46-9CBB-A82DBF0F53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Customers want more </a:t>
            </a:r>
            <a:r>
              <a:rPr lang="en-US" b="1" dirty="0"/>
              <a:t>flexibility</a:t>
            </a:r>
            <a:r>
              <a:rPr lang="en-US" dirty="0"/>
              <a:t> than what can be provided by existing data management systems or reporting tools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RDF</a:t>
            </a:r>
            <a:r>
              <a:rPr lang="en-US" dirty="0"/>
              <a:t> format (W3C standard) applied in a </a:t>
            </a:r>
            <a:r>
              <a:rPr lang="en-US" b="1" dirty="0"/>
              <a:t>Open World Assumption</a:t>
            </a:r>
            <a:r>
              <a:rPr lang="en-US" dirty="0"/>
              <a:t>: a world were one assumes that one never has all the facts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Semantic web data models are expected to </a:t>
            </a:r>
            <a:r>
              <a:rPr lang="en-US" b="1" dirty="0"/>
              <a:t>change</a:t>
            </a:r>
            <a:r>
              <a:rPr lang="en-US" dirty="0"/>
              <a:t> over time, and RDF is designed to be </a:t>
            </a:r>
            <a:r>
              <a:rPr lang="en-US" b="1" dirty="0"/>
              <a:t>permissive</a:t>
            </a:r>
            <a:r>
              <a:rPr lang="en-US" dirty="0"/>
              <a:t> of changes to data with minimal </a:t>
            </a:r>
            <a:r>
              <a:rPr lang="en-US" b="1" dirty="0"/>
              <a:t>bother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</a:t>
            </a:r>
            <a:r>
              <a:rPr lang="en-US" b="1" dirty="0"/>
              <a:t>challenge</a:t>
            </a:r>
            <a:r>
              <a:rPr lang="en-US" dirty="0"/>
              <a:t> for us has been how to make this flexibility easy to manage for regular users 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D6009E2-B2AD-C041-8DBF-0D7E1A5113F3}"/>
              </a:ext>
            </a:extLst>
          </p:cNvPr>
          <p:cNvGrpSpPr/>
          <p:nvPr/>
        </p:nvGrpSpPr>
        <p:grpSpPr>
          <a:xfrm>
            <a:off x="5476281" y="1272209"/>
            <a:ext cx="2309754" cy="675585"/>
            <a:chOff x="5476281" y="1272209"/>
            <a:chExt cx="2309754" cy="675585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7D20177-49AA-4041-824C-CEE1C1F568DD}"/>
                </a:ext>
              </a:extLst>
            </p:cNvPr>
            <p:cNvGrpSpPr/>
            <p:nvPr/>
          </p:nvGrpSpPr>
          <p:grpSpPr>
            <a:xfrm>
              <a:off x="6611689" y="1272209"/>
              <a:ext cx="1174346" cy="675585"/>
              <a:chOff x="4837043" y="1821481"/>
              <a:chExt cx="3445945" cy="2162037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FE00F5B3-5E3D-A540-A19A-76D62FC68D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483719" y="1821481"/>
                <a:ext cx="2799269" cy="2162037"/>
              </a:xfrm>
              <a:prstGeom prst="rect">
                <a:avLst/>
              </a:prstGeom>
            </p:spPr>
          </p:pic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F0823186-FDC3-B641-965C-A0AC95060418}"/>
                  </a:ext>
                </a:extLst>
              </p:cNvPr>
              <p:cNvGrpSpPr/>
              <p:nvPr/>
            </p:nvGrpSpPr>
            <p:grpSpPr>
              <a:xfrm>
                <a:off x="4837043" y="3041373"/>
                <a:ext cx="483704" cy="112917"/>
                <a:chOff x="4764157" y="2941983"/>
                <a:chExt cx="483704" cy="112917"/>
              </a:xfrm>
            </p:grpSpPr>
            <p:sp>
              <p:nvSpPr>
                <p:cNvPr id="10" name="Chevron 9">
                  <a:extLst>
                    <a:ext uri="{FF2B5EF4-FFF2-40B4-BE49-F238E27FC236}">
                      <a16:creationId xmlns:a16="http://schemas.microsoft.com/office/drawing/2014/main" id="{F1CB1738-2B13-1545-8D70-99A937B056FB}"/>
                    </a:ext>
                  </a:extLst>
                </p:cNvPr>
                <p:cNvSpPr/>
                <p:nvPr/>
              </p:nvSpPr>
              <p:spPr>
                <a:xfrm>
                  <a:off x="4764157" y="2941983"/>
                  <a:ext cx="178904" cy="112917"/>
                </a:xfrm>
                <a:prstGeom prst="chevron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" name="Chevron 10">
                  <a:extLst>
                    <a:ext uri="{FF2B5EF4-FFF2-40B4-BE49-F238E27FC236}">
                      <a16:creationId xmlns:a16="http://schemas.microsoft.com/office/drawing/2014/main" id="{998EF9A1-637B-DB47-B10F-4791FC68D7BF}"/>
                    </a:ext>
                  </a:extLst>
                </p:cNvPr>
                <p:cNvSpPr/>
                <p:nvPr/>
              </p:nvSpPr>
              <p:spPr>
                <a:xfrm>
                  <a:off x="4916557" y="2941983"/>
                  <a:ext cx="178904" cy="112917"/>
                </a:xfrm>
                <a:prstGeom prst="chevron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" name="Chevron 11">
                  <a:extLst>
                    <a:ext uri="{FF2B5EF4-FFF2-40B4-BE49-F238E27FC236}">
                      <a16:creationId xmlns:a16="http://schemas.microsoft.com/office/drawing/2014/main" id="{4B6AA6BF-036C-CF4E-985E-12BCDCBF0342}"/>
                    </a:ext>
                  </a:extLst>
                </p:cNvPr>
                <p:cNvSpPr/>
                <p:nvPr/>
              </p:nvSpPr>
              <p:spPr>
                <a:xfrm>
                  <a:off x="5068957" y="2941983"/>
                  <a:ext cx="178904" cy="112917"/>
                </a:xfrm>
                <a:prstGeom prst="chevron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90A25FF-8264-8741-BAAD-A6B33DC9D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76281" y="1417973"/>
              <a:ext cx="1017789" cy="496681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F3BD9D6-6B80-984C-8ED7-F9CA70E6A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perspective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94C5CB-25B5-AC4D-A2DF-B7A4F474DF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13</a:t>
            </a:fld>
            <a:endParaRPr lang="fr-FR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0552D5F-39B5-3445-9940-ED298F9AA82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478578">
            <a:off x="7200046" y="2262369"/>
            <a:ext cx="765944" cy="578126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ACFFE18-FCCA-F546-8F5C-24D19C7435C9}"/>
              </a:ext>
            </a:extLst>
          </p:cNvPr>
          <p:cNvCxnSpPr>
            <a:cxnSpLocks/>
          </p:cNvCxnSpPr>
          <p:nvPr/>
        </p:nvCxnSpPr>
        <p:spPr>
          <a:xfrm flipV="1">
            <a:off x="7550440" y="2443459"/>
            <a:ext cx="0" cy="159356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6BD743F2-1BB9-D348-9845-B314B2CB6E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93325" y="3780737"/>
            <a:ext cx="1198634" cy="1042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84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0E70739-2746-4BF9-A3A3-188486B7A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Of </a:t>
            </a:r>
            <a:r>
              <a:rPr lang="en-GB" dirty="0" err="1"/>
              <a:t>Eurovoc</a:t>
            </a:r>
            <a:r>
              <a:rPr lang="en-GB" dirty="0"/>
              <a:t> mappings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7B66B3-E894-43F3-9220-5E491963108C}"/>
              </a:ext>
            </a:extLst>
          </p:cNvPr>
          <p:cNvSpPr txBox="1"/>
          <p:nvPr/>
        </p:nvSpPr>
        <p:spPr>
          <a:xfrm>
            <a:off x="1584512" y="747602"/>
            <a:ext cx="2052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Public Authority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D3BB2AB-F695-4320-BAD0-1C74DB3BE432}"/>
              </a:ext>
            </a:extLst>
          </p:cNvPr>
          <p:cNvCxnSpPr/>
          <p:nvPr/>
        </p:nvCxnSpPr>
        <p:spPr>
          <a:xfrm>
            <a:off x="3234484" y="747602"/>
            <a:ext cx="0" cy="27699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EFCE5BC0-8BBA-4602-BB2F-6178EC65DADF}"/>
              </a:ext>
            </a:extLst>
          </p:cNvPr>
          <p:cNvSpPr txBox="1"/>
          <p:nvPr/>
        </p:nvSpPr>
        <p:spPr>
          <a:xfrm>
            <a:off x="3234484" y="747602"/>
            <a:ext cx="2723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Releases to stakeholders 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13C803B-802D-4ED8-9AD9-2CB4CC211B2F}"/>
              </a:ext>
            </a:extLst>
          </p:cNvPr>
          <p:cNvCxnSpPr/>
          <p:nvPr/>
        </p:nvCxnSpPr>
        <p:spPr>
          <a:xfrm>
            <a:off x="5681222" y="747602"/>
            <a:ext cx="0" cy="27699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309B1050-3CA6-4804-8516-AF53251E57DA}"/>
              </a:ext>
            </a:extLst>
          </p:cNvPr>
          <p:cNvSpPr txBox="1"/>
          <p:nvPr/>
        </p:nvSpPr>
        <p:spPr>
          <a:xfrm>
            <a:off x="5865901" y="747602"/>
            <a:ext cx="2260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Downstream impacts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3D33ED0E-5BA1-4B86-8CFB-256EA46D44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52904" y="4065240"/>
            <a:ext cx="7170096" cy="978397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This is common context where </a:t>
            </a:r>
            <a:r>
              <a:rPr lang="en-GB" dirty="0" err="1"/>
              <a:t>Dynaccurate</a:t>
            </a:r>
            <a:r>
              <a:rPr lang="en-GB" dirty="0"/>
              <a:t> can have added value</a:t>
            </a:r>
          </a:p>
          <a:p>
            <a:pPr lvl="1"/>
            <a:r>
              <a:rPr lang="en-GB" dirty="0" err="1">
                <a:solidFill>
                  <a:srgbClr val="FF0000"/>
                </a:solidFill>
              </a:rPr>
              <a:t>Eurovoc</a:t>
            </a:r>
            <a:r>
              <a:rPr lang="en-GB" dirty="0"/>
              <a:t> new release OR </a:t>
            </a:r>
            <a:r>
              <a:rPr lang="en-GB" dirty="0">
                <a:solidFill>
                  <a:srgbClr val="FF0000"/>
                </a:solidFill>
              </a:rPr>
              <a:t>external terminologies </a:t>
            </a:r>
            <a:r>
              <a:rPr lang="en-GB" dirty="0"/>
              <a:t>new releases</a:t>
            </a:r>
          </a:p>
          <a:p>
            <a:r>
              <a:rPr lang="en-GB" dirty="0"/>
              <a:t>Up until now, very little automation was possible (no market solution)</a:t>
            </a:r>
          </a:p>
          <a:p>
            <a:r>
              <a:rPr lang="en-GB" dirty="0"/>
              <a:t>Resources must be invested </a:t>
            </a:r>
            <a:r>
              <a:rPr lang="en-GB" b="1" u="sng" dirty="0">
                <a:solidFill>
                  <a:srgbClr val="0070C0"/>
                </a:solidFill>
              </a:rPr>
              <a:t>at each step</a:t>
            </a:r>
            <a:r>
              <a:rPr lang="en-GB" b="1" dirty="0">
                <a:solidFill>
                  <a:srgbClr val="0070C0"/>
                </a:solidFill>
              </a:rPr>
              <a:t> </a:t>
            </a:r>
            <a:r>
              <a:rPr lang="en-GB" dirty="0"/>
              <a:t>of this process </a:t>
            </a:r>
            <a:endParaRPr lang="en-GB" u="sng" dirty="0"/>
          </a:p>
        </p:txBody>
      </p:sp>
      <p:pic>
        <p:nvPicPr>
          <p:cNvPr id="92" name="Picture 91">
            <a:extLst>
              <a:ext uri="{FF2B5EF4-FFF2-40B4-BE49-F238E27FC236}">
                <a16:creationId xmlns:a16="http://schemas.microsoft.com/office/drawing/2014/main" id="{5C7ED619-8CC9-48CD-8078-0582E826C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3688" y="1345893"/>
            <a:ext cx="5943042" cy="262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1922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Body"/>
          <p:cNvSpPr txBox="1">
            <a:spLocks noGrp="1"/>
          </p:cNvSpPr>
          <p:nvPr>
            <p:ph type="body" idx="1"/>
          </p:nvPr>
        </p:nvSpPr>
        <p:spPr>
          <a:xfrm>
            <a:off x="1443789" y="840234"/>
            <a:ext cx="7204337" cy="4010899"/>
          </a:xfrm>
          <a:prstGeom prst="rect">
            <a:avLst/>
          </a:prstGeom>
        </p:spPr>
        <p:txBody>
          <a:bodyPr>
            <a:noAutofit/>
          </a:bodyPr>
          <a:lstStyle/>
          <a:p>
            <a:pPr marL="335756" lvl="2">
              <a:spcAft>
                <a:spcPts val="600"/>
              </a:spcAft>
            </a:pPr>
            <a:r>
              <a:rPr lang="en-GB" sz="2000" dirty="0" err="1"/>
              <a:t>Dynaccurate</a:t>
            </a:r>
            <a:r>
              <a:rPr lang="en-GB" sz="2000" dirty="0"/>
              <a:t> can identify what has changed in the ontologies</a:t>
            </a:r>
          </a:p>
          <a:p>
            <a:pPr marL="870743" lvl="4">
              <a:spcAft>
                <a:spcPts val="600"/>
              </a:spcAft>
            </a:pPr>
            <a:r>
              <a:rPr lang="en-GB" sz="1800" dirty="0"/>
              <a:t>What concepts have changed between versions</a:t>
            </a:r>
          </a:p>
          <a:p>
            <a:pPr marL="335756">
              <a:spcAft>
                <a:spcPts val="600"/>
              </a:spcAft>
            </a:pPr>
            <a:r>
              <a:rPr lang="en-GB" sz="2000" dirty="0" err="1"/>
              <a:t>Dynaccurate</a:t>
            </a:r>
            <a:r>
              <a:rPr lang="en-GB" sz="2000" dirty="0"/>
              <a:t> can identify the type of change </a:t>
            </a:r>
          </a:p>
          <a:p>
            <a:pPr marL="692944" lvl="2">
              <a:spcAft>
                <a:spcPts val="0"/>
              </a:spcAft>
            </a:pPr>
            <a:r>
              <a:rPr lang="en-US" sz="1800" dirty="0"/>
              <a:t>Basic changes: addition, removal, change attribute values …</a:t>
            </a:r>
            <a:endParaRPr lang="en-GB" sz="1800" dirty="0"/>
          </a:p>
          <a:p>
            <a:pPr marL="692944" lvl="2">
              <a:spcBef>
                <a:spcPts val="0"/>
              </a:spcBef>
              <a:spcAft>
                <a:spcPts val="600"/>
              </a:spcAft>
            </a:pPr>
            <a:r>
              <a:rPr lang="en-GB" sz="1800" dirty="0"/>
              <a:t>Complex changes: split, merge, move</a:t>
            </a:r>
          </a:p>
          <a:p>
            <a:pPr marL="335756" lvl="2">
              <a:spcAft>
                <a:spcPts val="600"/>
              </a:spcAft>
            </a:pPr>
            <a:r>
              <a:rPr lang="en-GB" sz="2000" dirty="0"/>
              <a:t>This can provide the information for the release notes</a:t>
            </a:r>
          </a:p>
          <a:p>
            <a:pPr marL="335756" lvl="2">
              <a:spcAft>
                <a:spcPts val="600"/>
              </a:spcAft>
            </a:pPr>
            <a:r>
              <a:rPr lang="en-GB" sz="2000" dirty="0" err="1"/>
              <a:t>Dynaccurate</a:t>
            </a:r>
            <a:r>
              <a:rPr lang="en-GB" sz="2000" dirty="0"/>
              <a:t> will also facilitate impact assessments for any remaining manual changes</a:t>
            </a:r>
          </a:p>
          <a:p>
            <a:pPr marL="335756" lvl="2">
              <a:spcAft>
                <a:spcPts val="600"/>
              </a:spcAft>
            </a:pPr>
            <a:r>
              <a:rPr lang="en-GB" sz="2000" dirty="0" err="1"/>
              <a:t>Dynaccurate’s</a:t>
            </a:r>
            <a:r>
              <a:rPr lang="en-GB" sz="2000" dirty="0"/>
              <a:t> output is also readable at machine level, allowing for further automation opportunities in the future</a:t>
            </a:r>
          </a:p>
        </p:txBody>
      </p:sp>
      <p:sp>
        <p:nvSpPr>
          <p:cNvPr id="223" name="Ontology evolu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/>
              <a:t>When using </a:t>
            </a:r>
            <a:r>
              <a:rPr lang="en-GB" dirty="0" err="1"/>
              <a:t>Dynaccurate</a:t>
            </a:r>
            <a:endParaRPr dirty="0"/>
          </a:p>
        </p:txBody>
      </p:sp>
      <p:sp>
        <p:nvSpPr>
          <p:cNvPr id="2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13633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02FF51-F84E-1748-BF10-C5911C2DAA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16</a:t>
            </a:fld>
            <a:endParaRPr lang="fr-FR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E4DFBAFC-5BFF-E242-B50A-D20B2CAEAE3F}"/>
              </a:ext>
            </a:extLst>
          </p:cNvPr>
          <p:cNvSpPr txBox="1">
            <a:spLocks/>
          </p:cNvSpPr>
          <p:nvPr/>
        </p:nvSpPr>
        <p:spPr>
          <a:xfrm>
            <a:off x="1349115" y="1240598"/>
            <a:ext cx="7637936" cy="1188703"/>
          </a:xfrm>
          <a:prstGeom prst="rect">
            <a:avLst/>
          </a:prstGeom>
        </p:spPr>
        <p:txBody>
          <a:bodyPr/>
          <a:lstStyle>
            <a:lvl1pPr marL="184150" indent="-1841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0A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/>
                <a:ea typeface="ＭＳ Ｐゴシック" charset="0"/>
                <a:cs typeface="Arial"/>
              </a:defRPr>
            </a:lvl1pPr>
            <a:lvl2pPr marL="360363" indent="-176213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0A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/>
                <a:ea typeface="ＭＳ Ｐゴシック" charset="0"/>
                <a:cs typeface="Arial"/>
              </a:defRPr>
            </a:lvl2pPr>
            <a:lvl3pPr marL="541338" indent="-1841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0A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/>
                <a:ea typeface="BentonSans Condensed Book" charset="0"/>
                <a:cs typeface="Arial"/>
              </a:defRPr>
            </a:lvl3pPr>
            <a:lvl4pPr marL="901700" indent="-271463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0AF"/>
              </a:buClr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Arial"/>
                <a:ea typeface="BentonSans Condensed Book" charset="0"/>
                <a:cs typeface="Arial"/>
              </a:defRPr>
            </a:lvl4pPr>
            <a:lvl5pPr marL="1076325" indent="-174625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0AF"/>
              </a:buClr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Arial"/>
                <a:ea typeface="BentonSans Condensed Book" charset="0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800" b="1" dirty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Let’s talk about technical stuffs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EEF37D-1FD2-0445-B652-C96D5226EF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843" t="1803" r="14640" b="12132"/>
          <a:stretch/>
        </p:blipFill>
        <p:spPr>
          <a:xfrm>
            <a:off x="4285397" y="2429301"/>
            <a:ext cx="1419368" cy="1596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475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C5FCFB7-83BD-9848-B12E-63F51516F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4638" y="1978130"/>
            <a:ext cx="5298842" cy="406519"/>
          </a:xfrm>
        </p:spPr>
        <p:txBody>
          <a:bodyPr/>
          <a:lstStyle/>
          <a:p>
            <a:r>
              <a:rPr lang="en-US" sz="2800" dirty="0"/>
              <a:t>What we are doing?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067ADF-A12D-4847-99ED-5E46903F33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17</a:t>
            </a:fld>
            <a:endParaRPr lang="fr-FR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D46BE9-0C45-F646-A230-6FC1851C5F6A}"/>
              </a:ext>
            </a:extLst>
          </p:cNvPr>
          <p:cNvSpPr txBox="1"/>
          <p:nvPr/>
        </p:nvSpPr>
        <p:spPr>
          <a:xfrm>
            <a:off x="1734638" y="3044124"/>
            <a:ext cx="41884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Fixing mappings</a:t>
            </a:r>
          </a:p>
          <a:p>
            <a:r>
              <a:rPr lang="en-US" sz="2400" dirty="0"/>
              <a:t>Fixing semantic annotations</a:t>
            </a:r>
          </a:p>
          <a:p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Retrieving past knowledge</a:t>
            </a:r>
          </a:p>
        </p:txBody>
      </p:sp>
      <p:pic>
        <p:nvPicPr>
          <p:cNvPr id="8" name="Picture 1" descr="page1image903435584">
            <a:extLst>
              <a:ext uri="{FF2B5EF4-FFF2-40B4-BE49-F238E27FC236}">
                <a16:creationId xmlns:a16="http://schemas.microsoft.com/office/drawing/2014/main" id="{A303440A-CBB6-A94F-B447-0CC3D0546C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72077">
            <a:off x="5954297" y="2237191"/>
            <a:ext cx="2482919" cy="1739792"/>
          </a:xfrm>
          <a:prstGeom prst="rect">
            <a:avLst/>
          </a:prstGeom>
          <a:noFill/>
          <a:effectLst>
            <a:outerShdw blurRad="190500" dist="50800" dir="8100000" algn="tr" rotWithShape="0">
              <a:schemeClr val="bg2">
                <a:lumMod val="25000"/>
                <a:alpha val="53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943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7114346-EE71-3247-976B-F977E5DF4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938" y="1923538"/>
            <a:ext cx="5298842" cy="406519"/>
          </a:xfrm>
        </p:spPr>
        <p:txBody>
          <a:bodyPr/>
          <a:lstStyle/>
          <a:p>
            <a:r>
              <a:rPr lang="en-US" dirty="0"/>
              <a:t>Fixing </a:t>
            </a:r>
            <a:r>
              <a:rPr lang="en-US" dirty="0" err="1"/>
              <a:t>MAppings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92A87A-D4B9-604E-B7F0-2AE14ED854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18</a:t>
            </a:fld>
            <a:endParaRPr lang="fr-FR" dirty="0"/>
          </a:p>
        </p:txBody>
      </p:sp>
      <p:pic>
        <p:nvPicPr>
          <p:cNvPr id="6" name="Picture 1" descr="page1image903435584">
            <a:extLst>
              <a:ext uri="{FF2B5EF4-FFF2-40B4-BE49-F238E27FC236}">
                <a16:creationId xmlns:a16="http://schemas.microsoft.com/office/drawing/2014/main" id="{4E2464E6-C4F2-BA4D-9598-EEBFBABF8B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72077">
            <a:off x="5954297" y="2237191"/>
            <a:ext cx="2482919" cy="1739792"/>
          </a:xfrm>
          <a:prstGeom prst="rect">
            <a:avLst/>
          </a:prstGeom>
          <a:noFill/>
          <a:effectLst>
            <a:outerShdw blurRad="190500" dist="50800" dir="8100000" algn="tr" rotWithShape="0">
              <a:schemeClr val="bg2">
                <a:lumMod val="25000"/>
                <a:alpha val="53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5984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A7D8118-B131-6347-AF6C-0C0C02F01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DYNACCURATE - General approach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5A9B09-6E06-F945-8B9F-331A04C69C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19</a:t>
            </a:fld>
            <a:endParaRPr lang="fr-FR" dirty="0"/>
          </a:p>
        </p:txBody>
      </p:sp>
      <p:sp>
        <p:nvSpPr>
          <p:cNvPr id="11" name="Bent-Up Arrow 10">
            <a:extLst>
              <a:ext uri="{FF2B5EF4-FFF2-40B4-BE49-F238E27FC236}">
                <a16:creationId xmlns:a16="http://schemas.microsoft.com/office/drawing/2014/main" id="{CB8630EE-5B7F-7D40-B671-099184C7A33C}"/>
              </a:ext>
            </a:extLst>
          </p:cNvPr>
          <p:cNvSpPr/>
          <p:nvPr/>
        </p:nvSpPr>
        <p:spPr>
          <a:xfrm rot="5400000">
            <a:off x="2068859" y="2051389"/>
            <a:ext cx="736600" cy="562356"/>
          </a:xfrm>
          <a:prstGeom prst="bentUpArrow">
            <a:avLst/>
          </a:prstGeom>
          <a:solidFill>
            <a:schemeClr val="tx1">
              <a:lumMod val="10000"/>
              <a:lumOff val="9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Bent-Up Arrow 11">
            <a:extLst>
              <a:ext uri="{FF2B5EF4-FFF2-40B4-BE49-F238E27FC236}">
                <a16:creationId xmlns:a16="http://schemas.microsoft.com/office/drawing/2014/main" id="{E29B7167-E15E-4845-AF6E-60994E5A1C97}"/>
              </a:ext>
            </a:extLst>
          </p:cNvPr>
          <p:cNvSpPr/>
          <p:nvPr/>
        </p:nvSpPr>
        <p:spPr>
          <a:xfrm rot="5400000">
            <a:off x="3346468" y="3362862"/>
            <a:ext cx="1178585" cy="562356"/>
          </a:xfrm>
          <a:prstGeom prst="bentUpArrow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Bent-Up Arrow 12">
            <a:extLst>
              <a:ext uri="{FF2B5EF4-FFF2-40B4-BE49-F238E27FC236}">
                <a16:creationId xmlns:a16="http://schemas.microsoft.com/office/drawing/2014/main" id="{A3A38498-E29F-244D-B0AC-5FA07121033C}"/>
              </a:ext>
            </a:extLst>
          </p:cNvPr>
          <p:cNvSpPr/>
          <p:nvPr/>
        </p:nvSpPr>
        <p:spPr>
          <a:xfrm>
            <a:off x="5993814" y="3054747"/>
            <a:ext cx="736600" cy="1126248"/>
          </a:xfrm>
          <a:prstGeom prst="bentUpArrow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Bent-Up Arrow 13">
            <a:extLst>
              <a:ext uri="{FF2B5EF4-FFF2-40B4-BE49-F238E27FC236}">
                <a16:creationId xmlns:a16="http://schemas.microsoft.com/office/drawing/2014/main" id="{752F817B-DE47-4E40-B0B7-8F44622467B0}"/>
              </a:ext>
            </a:extLst>
          </p:cNvPr>
          <p:cNvSpPr/>
          <p:nvPr/>
        </p:nvSpPr>
        <p:spPr>
          <a:xfrm>
            <a:off x="7448465" y="1964267"/>
            <a:ext cx="848867" cy="736600"/>
          </a:xfrm>
          <a:prstGeom prst="bentUpArrow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51382AF-088B-0D4C-AD47-1513824DD57C}"/>
              </a:ext>
            </a:extLst>
          </p:cNvPr>
          <p:cNvSpPr/>
          <p:nvPr/>
        </p:nvSpPr>
        <p:spPr>
          <a:xfrm>
            <a:off x="1357582" y="1049867"/>
            <a:ext cx="1743075" cy="9144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Identify ontological changes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554C79EB-9286-694A-969B-0CDF267470FA}"/>
              </a:ext>
            </a:extLst>
          </p:cNvPr>
          <p:cNvSpPr/>
          <p:nvPr/>
        </p:nvSpPr>
        <p:spPr>
          <a:xfrm>
            <a:off x="2743732" y="2140348"/>
            <a:ext cx="1964266" cy="9144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Characterization of  ontological changes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705F7BD0-8E28-1046-8332-213E0C21FBC0}"/>
              </a:ext>
            </a:extLst>
          </p:cNvPr>
          <p:cNvSpPr/>
          <p:nvPr/>
        </p:nvSpPr>
        <p:spPr>
          <a:xfrm>
            <a:off x="4233839" y="3230829"/>
            <a:ext cx="1743075" cy="1747571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Identify impacted elements in mappings and annotations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F0D58AC-023E-E043-A203-3C607F2415B0}"/>
              </a:ext>
            </a:extLst>
          </p:cNvPr>
          <p:cNvSpPr/>
          <p:nvPr/>
        </p:nvSpPr>
        <p:spPr>
          <a:xfrm>
            <a:off x="5689044" y="2157282"/>
            <a:ext cx="1743075" cy="9144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Decide what actions to perform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96733DA5-03CE-1549-A28E-3EE4A209CFA9}"/>
              </a:ext>
            </a:extLst>
          </p:cNvPr>
          <p:cNvSpPr/>
          <p:nvPr/>
        </p:nvSpPr>
        <p:spPr>
          <a:xfrm>
            <a:off x="7256462" y="1032934"/>
            <a:ext cx="1743075" cy="9144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Implement the actions</a:t>
            </a:r>
          </a:p>
        </p:txBody>
      </p:sp>
    </p:spTree>
    <p:extLst>
      <p:ext uri="{BB962C8B-B14F-4D97-AF65-F5344CB8AC3E}">
        <p14:creationId xmlns:p14="http://schemas.microsoft.com/office/powerpoint/2010/main" val="899512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8A63EFD-8EAB-E74D-B5DB-58230A6225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1590" y="2888973"/>
            <a:ext cx="6399923" cy="181554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Semantic Web Technologies has been used for more than 20 years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Never had so much investment as we saw in the last 5 years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Technological advances made possible many successful histories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58601EA-0D7D-0249-8220-69C3782A1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Successful histories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486AFF-4A77-A741-BC17-0C19D0EE9E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2</a:t>
            </a:fld>
            <a:endParaRPr lang="fr-FR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03EF3CC-9EB7-3849-BC88-2BB8B36D42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0401" y="940904"/>
            <a:ext cx="4439807" cy="171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1614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D6D2863-0592-6A42-8AB8-B79C1E21A1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4325" y="955343"/>
            <a:ext cx="7170096" cy="4080681"/>
          </a:xfrm>
        </p:spPr>
        <p:txBody>
          <a:bodyPr/>
          <a:lstStyle/>
          <a:p>
            <a:pPr marL="0" indent="0">
              <a:buNone/>
            </a:pPr>
            <a:r>
              <a:rPr lang="en-GB" sz="1800" dirty="0"/>
              <a:t>1-) Change identification</a:t>
            </a:r>
          </a:p>
          <a:p>
            <a:r>
              <a:rPr lang="en-GB" dirty="0"/>
              <a:t>Use of </a:t>
            </a:r>
            <a:r>
              <a:rPr lang="en-GB" b="1" dirty="0" err="1"/>
              <a:t>COnto</a:t>
            </a:r>
            <a:r>
              <a:rPr lang="en-GB" b="1" dirty="0"/>
              <a:t>-Diff</a:t>
            </a:r>
            <a:r>
              <a:rPr lang="en-GB" dirty="0"/>
              <a:t> to identify changes in concept involved in mappings</a:t>
            </a:r>
          </a:p>
          <a:p>
            <a:pPr lvl="1"/>
            <a:r>
              <a:rPr lang="en-GB" dirty="0"/>
              <a:t>Basic changes (addition, removal, change attribute values …)</a:t>
            </a:r>
          </a:p>
          <a:p>
            <a:pPr lvl="1"/>
            <a:r>
              <a:rPr lang="en-GB" dirty="0"/>
              <a:t>Complex changes (split, merge, move)</a:t>
            </a:r>
          </a:p>
          <a:p>
            <a:pPr lvl="1"/>
            <a:endParaRPr lang="en-GB" dirty="0"/>
          </a:p>
          <a:p>
            <a:pPr marL="7937" indent="0">
              <a:buNone/>
            </a:pPr>
            <a:r>
              <a:rPr lang="en-GB" sz="1800" dirty="0"/>
              <a:t>2-) Change characterization</a:t>
            </a:r>
          </a:p>
          <a:p>
            <a:r>
              <a:rPr lang="en-GB" dirty="0"/>
              <a:t>Definition of </a:t>
            </a:r>
            <a:r>
              <a:rPr lang="en-GB" b="1" dirty="0"/>
              <a:t>change patterns </a:t>
            </a:r>
            <a:r>
              <a:rPr lang="en-GB" dirty="0"/>
              <a:t>to identify specific changes:</a:t>
            </a:r>
          </a:p>
          <a:p>
            <a:pPr lvl="1"/>
            <a:r>
              <a:rPr lang="en-GB" dirty="0"/>
              <a:t>Lexical change patterns</a:t>
            </a:r>
          </a:p>
          <a:p>
            <a:pPr lvl="2"/>
            <a:r>
              <a:rPr lang="en-GB" dirty="0"/>
              <a:t>Total copy, partial copy, total transfer, partial transfer</a:t>
            </a:r>
          </a:p>
          <a:p>
            <a:pPr lvl="1"/>
            <a:r>
              <a:rPr lang="en-GB" dirty="0"/>
              <a:t>Semantic change patterns</a:t>
            </a:r>
          </a:p>
          <a:p>
            <a:pPr lvl="2"/>
            <a:r>
              <a:rPr lang="en-GB" dirty="0"/>
              <a:t>Equivalent, more specific, more general, partial match</a:t>
            </a:r>
          </a:p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E028D2E-C761-454B-84B0-6A7DAD48E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512" y="128858"/>
            <a:ext cx="6522258" cy="406519"/>
          </a:xfrm>
        </p:spPr>
        <p:txBody>
          <a:bodyPr/>
          <a:lstStyle/>
          <a:p>
            <a:r>
              <a:rPr lang="en-GB" dirty="0"/>
              <a:t>Maintenance process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F68C5C-E952-DA45-96B9-DA8EE0C9F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507856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54D3CBE-F593-9C43-80B9-6ABE582E4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4324" y="1080000"/>
            <a:ext cx="7341311" cy="3645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3-) Identify the impact</a:t>
            </a:r>
          </a:p>
          <a:p>
            <a:r>
              <a:rPr lang="en-GB" dirty="0"/>
              <a:t>Use the outcomes of previous phase to identify the </a:t>
            </a:r>
            <a:r>
              <a:rPr lang="en-GB" b="1" dirty="0"/>
              <a:t>set of mappings </a:t>
            </a:r>
            <a:r>
              <a:rPr lang="en-GB" dirty="0"/>
              <a:t>that requires updating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4-) Select and implement the maintenance actions</a:t>
            </a:r>
          </a:p>
          <a:p>
            <a:r>
              <a:rPr lang="en-GB" dirty="0"/>
              <a:t>Evaluate the context and decide what action is necessary to implement</a:t>
            </a:r>
          </a:p>
          <a:p>
            <a:pPr lvl="1"/>
            <a:r>
              <a:rPr lang="en-GB" dirty="0"/>
              <a:t>Mappings: add, remove, move, derive, change relation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The </a:t>
            </a:r>
            <a:r>
              <a:rPr lang="en-GB" b="1" dirty="0"/>
              <a:t>scope is reduced </a:t>
            </a:r>
            <a:r>
              <a:rPr lang="en-GB" dirty="0"/>
              <a:t>to the set to impacted mappings only</a:t>
            </a:r>
          </a:p>
          <a:p>
            <a:pPr lvl="1"/>
            <a:r>
              <a:rPr lang="en-GB" dirty="0"/>
              <a:t>Reduce the maintenance execution </a:t>
            </a:r>
            <a:r>
              <a:rPr lang="en-GB" b="1" dirty="0"/>
              <a:t>time</a:t>
            </a:r>
          </a:p>
          <a:p>
            <a:pPr lvl="1"/>
            <a:r>
              <a:rPr lang="en-GB" dirty="0"/>
              <a:t>Reduce the </a:t>
            </a:r>
            <a:r>
              <a:rPr lang="en-GB" b="1" dirty="0"/>
              <a:t>work</a:t>
            </a:r>
            <a:r>
              <a:rPr lang="en-GB" dirty="0"/>
              <a:t> of experts for validation tasks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C5B5C82-9059-E040-A7F8-BF0FFFC75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511" y="128858"/>
            <a:ext cx="5655625" cy="406519"/>
          </a:xfrm>
        </p:spPr>
        <p:txBody>
          <a:bodyPr/>
          <a:lstStyle/>
          <a:p>
            <a:r>
              <a:rPr lang="en-GB" dirty="0"/>
              <a:t>Maintenance process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E59F7D-51D6-5445-B69A-9C1B6F9E6D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437172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7114346-EE71-3247-976B-F977E5DF4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938" y="1923538"/>
            <a:ext cx="5298842" cy="406519"/>
          </a:xfrm>
        </p:spPr>
        <p:txBody>
          <a:bodyPr/>
          <a:lstStyle/>
          <a:p>
            <a:r>
              <a:rPr lang="en-US" dirty="0"/>
              <a:t>Fixing Semantic Annotations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92A87A-D4B9-604E-B7F0-2AE14ED854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22</a:t>
            </a:fld>
            <a:endParaRPr lang="fr-FR" dirty="0"/>
          </a:p>
        </p:txBody>
      </p:sp>
      <p:pic>
        <p:nvPicPr>
          <p:cNvPr id="6" name="Picture 1" descr="page1image903435584">
            <a:extLst>
              <a:ext uri="{FF2B5EF4-FFF2-40B4-BE49-F238E27FC236}">
                <a16:creationId xmlns:a16="http://schemas.microsoft.com/office/drawing/2014/main" id="{A3384CBD-5CE4-2647-82BF-3C0092F7C9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72077">
            <a:off x="5954297" y="2237191"/>
            <a:ext cx="2482919" cy="1739792"/>
          </a:xfrm>
          <a:prstGeom prst="rect">
            <a:avLst/>
          </a:prstGeom>
          <a:noFill/>
          <a:effectLst>
            <a:outerShdw blurRad="190500" dist="50800" dir="8100000" algn="tr" rotWithShape="0">
              <a:schemeClr val="bg2">
                <a:lumMod val="25000"/>
                <a:alpha val="53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1793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" name="Title 3"/>
          <p:cNvSpPr txBox="1">
            <a:spLocks noGrp="1"/>
          </p:cNvSpPr>
          <p:nvPr>
            <p:ph type="title"/>
          </p:nvPr>
        </p:nvSpPr>
        <p:spPr>
          <a:xfrm>
            <a:off x="1474041" y="184154"/>
            <a:ext cx="6299201" cy="406519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Decide what actions to perform</a:t>
            </a:r>
            <a:br>
              <a:rPr lang="en-GB" dirty="0"/>
            </a:br>
            <a:endParaRPr dirty="0"/>
          </a:p>
        </p:txBody>
      </p:sp>
      <p:grpSp>
        <p:nvGrpSpPr>
          <p:cNvPr id="1141" name="Group 48"/>
          <p:cNvGrpSpPr/>
          <p:nvPr/>
        </p:nvGrpSpPr>
        <p:grpSpPr>
          <a:xfrm>
            <a:off x="1474041" y="960847"/>
            <a:ext cx="7441359" cy="3930162"/>
            <a:chOff x="0" y="0"/>
            <a:chExt cx="5120361" cy="2977622"/>
          </a:xfrm>
        </p:grpSpPr>
        <p:sp>
          <p:nvSpPr>
            <p:cNvPr id="1080" name="Flowchart: Alternate Process 189"/>
            <p:cNvSpPr/>
            <p:nvPr/>
          </p:nvSpPr>
          <p:spPr>
            <a:xfrm>
              <a:off x="1073920" y="1615000"/>
              <a:ext cx="4046442" cy="546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218" y="0"/>
                    <a:pt x="486" y="0"/>
                  </a:cubicBezTo>
                  <a:lnTo>
                    <a:pt x="21114" y="0"/>
                  </a:lnTo>
                  <a:cubicBezTo>
                    <a:pt x="21382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21382" y="21600"/>
                    <a:pt x="21114" y="21600"/>
                  </a:cubicBezTo>
                  <a:lnTo>
                    <a:pt x="486" y="21600"/>
                  </a:lnTo>
                  <a:cubicBezTo>
                    <a:pt x="218" y="21600"/>
                    <a:pt x="0" y="19988"/>
                    <a:pt x="0" y="18000"/>
                  </a:cubicBezTo>
                  <a:close/>
                </a:path>
              </a:pathLst>
            </a:custGeom>
            <a:solidFill>
              <a:srgbClr val="EFF5FB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81" name="Flowchart: Alternate Process 199"/>
            <p:cNvSpPr/>
            <p:nvPr/>
          </p:nvSpPr>
          <p:spPr>
            <a:xfrm>
              <a:off x="1052010" y="2367429"/>
              <a:ext cx="4046442" cy="554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221" y="0"/>
                    <a:pt x="493" y="0"/>
                  </a:cubicBezTo>
                  <a:lnTo>
                    <a:pt x="21107" y="0"/>
                  </a:lnTo>
                  <a:cubicBezTo>
                    <a:pt x="21379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21379" y="21600"/>
                    <a:pt x="21107" y="21600"/>
                  </a:cubicBezTo>
                  <a:lnTo>
                    <a:pt x="493" y="21600"/>
                  </a:lnTo>
                  <a:cubicBezTo>
                    <a:pt x="221" y="21600"/>
                    <a:pt x="0" y="19988"/>
                    <a:pt x="0" y="18000"/>
                  </a:cubicBezTo>
                  <a:close/>
                </a:path>
              </a:pathLst>
            </a:custGeom>
            <a:solidFill>
              <a:srgbClr val="EFF5FB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82" name="Flowchart: Alternate Process 189"/>
            <p:cNvSpPr/>
            <p:nvPr/>
          </p:nvSpPr>
          <p:spPr>
            <a:xfrm>
              <a:off x="1052010" y="911336"/>
              <a:ext cx="4046442" cy="546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218" y="0"/>
                    <a:pt x="486" y="0"/>
                  </a:cubicBezTo>
                  <a:lnTo>
                    <a:pt x="21114" y="0"/>
                  </a:lnTo>
                  <a:cubicBezTo>
                    <a:pt x="21382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21382" y="21600"/>
                    <a:pt x="21114" y="21600"/>
                  </a:cubicBezTo>
                  <a:lnTo>
                    <a:pt x="486" y="21600"/>
                  </a:lnTo>
                  <a:cubicBezTo>
                    <a:pt x="218" y="21600"/>
                    <a:pt x="0" y="19988"/>
                    <a:pt x="0" y="18000"/>
                  </a:cubicBezTo>
                  <a:close/>
                </a:path>
              </a:pathLst>
            </a:custGeom>
            <a:solidFill>
              <a:srgbClr val="EFF5FB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83" name="Flowchart: Alternate Process 169"/>
            <p:cNvSpPr/>
            <p:nvPr/>
          </p:nvSpPr>
          <p:spPr>
            <a:xfrm>
              <a:off x="1052010" y="201994"/>
              <a:ext cx="4046442" cy="524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209" y="0"/>
                    <a:pt x="467" y="0"/>
                  </a:cubicBezTo>
                  <a:lnTo>
                    <a:pt x="21133" y="0"/>
                  </a:lnTo>
                  <a:cubicBezTo>
                    <a:pt x="21391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21391" y="21600"/>
                    <a:pt x="21133" y="21600"/>
                  </a:cubicBezTo>
                  <a:lnTo>
                    <a:pt x="467" y="21600"/>
                  </a:lnTo>
                  <a:cubicBezTo>
                    <a:pt x="209" y="21600"/>
                    <a:pt x="0" y="19988"/>
                    <a:pt x="0" y="18000"/>
                  </a:cubicBezTo>
                  <a:close/>
                </a:path>
              </a:pathLst>
            </a:custGeom>
            <a:solidFill>
              <a:srgbClr val="EFF5FB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84" name="Rectangle 108"/>
            <p:cNvSpPr/>
            <p:nvPr/>
          </p:nvSpPr>
          <p:spPr>
            <a:xfrm>
              <a:off x="-1" y="-1"/>
              <a:ext cx="844562" cy="2977624"/>
            </a:xfrm>
            <a:prstGeom prst="rect">
              <a:avLst/>
            </a:prstGeom>
            <a:noFill/>
            <a:ln w="19050" cap="flat">
              <a:solidFill>
                <a:srgbClr val="141313"/>
              </a:solidFill>
              <a:prstDash val="dash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85" name="Rectangle 113"/>
            <p:cNvSpPr/>
            <p:nvPr/>
          </p:nvSpPr>
          <p:spPr>
            <a:xfrm>
              <a:off x="1052010" y="-1"/>
              <a:ext cx="1404232" cy="2977624"/>
            </a:xfrm>
            <a:prstGeom prst="rect">
              <a:avLst/>
            </a:prstGeom>
            <a:noFill/>
            <a:ln w="19050" cap="flat">
              <a:solidFill>
                <a:srgbClr val="141313"/>
              </a:solidFill>
              <a:prstDash val="dash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86" name="Rectangle 116"/>
            <p:cNvSpPr/>
            <p:nvPr/>
          </p:nvSpPr>
          <p:spPr>
            <a:xfrm>
              <a:off x="2656103" y="-1"/>
              <a:ext cx="1341894" cy="2977624"/>
            </a:xfrm>
            <a:prstGeom prst="rect">
              <a:avLst/>
            </a:prstGeom>
            <a:noFill/>
            <a:ln w="19050" cap="flat">
              <a:solidFill>
                <a:srgbClr val="141313"/>
              </a:solidFill>
              <a:prstDash val="dash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87" name="TextBox 107"/>
            <p:cNvSpPr txBox="1"/>
            <p:nvPr/>
          </p:nvSpPr>
          <p:spPr>
            <a:xfrm>
              <a:off x="220070" y="0"/>
              <a:ext cx="320922" cy="2057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700" b="1"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t>Input</a:t>
              </a:r>
            </a:p>
          </p:txBody>
        </p:sp>
        <p:grpSp>
          <p:nvGrpSpPr>
            <p:cNvPr id="1090" name="Flowchart: Manual Input 109"/>
            <p:cNvGrpSpPr/>
            <p:nvPr/>
          </p:nvGrpSpPr>
          <p:grpSpPr>
            <a:xfrm>
              <a:off x="37496" y="248938"/>
              <a:ext cx="759388" cy="1208896"/>
              <a:chOff x="0" y="0"/>
              <a:chExt cx="759387" cy="1208895"/>
            </a:xfrm>
          </p:grpSpPr>
          <p:sp>
            <p:nvSpPr>
              <p:cNvPr id="1088" name="Shape"/>
              <p:cNvSpPr/>
              <p:nvPr/>
            </p:nvSpPr>
            <p:spPr>
              <a:xfrm>
                <a:off x="-1" y="-1"/>
                <a:ext cx="759388" cy="1208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432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rgbClr val="14131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089" name="Annotations;…"/>
              <p:cNvSpPr txBox="1"/>
              <p:nvPr/>
            </p:nvSpPr>
            <p:spPr>
              <a:xfrm>
                <a:off x="-1" y="376063"/>
                <a:ext cx="759389" cy="69854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/>
              <a:p>
                <a:pPr algn="ctr">
                  <a:defRPr sz="600"/>
                </a:pPr>
                <a:r>
                  <a:t> Annotations; </a:t>
                </a:r>
                <a:endParaRPr>
                  <a:solidFill>
                    <a:srgbClr val="FFFFFF"/>
                  </a:solidFill>
                </a:endParaRPr>
              </a:p>
              <a:p>
                <a:pPr algn="ctr">
                  <a:defRPr sz="600"/>
                </a:pPr>
                <a:endParaRPr>
                  <a:solidFill>
                    <a:srgbClr val="FFFFFF"/>
                  </a:solidFill>
                </a:endParaRPr>
              </a:p>
              <a:p>
                <a:pPr algn="ctr">
                  <a:defRPr sz="600"/>
                </a:pPr>
                <a:r>
                  <a:t>Ontology changes</a:t>
                </a:r>
                <a:endParaRPr>
                  <a:solidFill>
                    <a:srgbClr val="FFFFFF"/>
                  </a:solidFill>
                </a:endParaRPr>
              </a:p>
              <a:p>
                <a:pPr algn="ctr">
                  <a:defRPr sz="600"/>
                </a:pPr>
                <a:endParaRPr>
                  <a:solidFill>
                    <a:srgbClr val="FFFFFF"/>
                  </a:solidFill>
                </a:endParaRPr>
              </a:p>
              <a:p>
                <a:pPr algn="ctr">
                  <a:defRPr sz="600"/>
                </a:pPr>
                <a:r>
                  <a:t>ontologies;</a:t>
                </a:r>
                <a:endParaRPr>
                  <a:solidFill>
                    <a:srgbClr val="FFFFFF"/>
                  </a:solidFill>
                </a:endParaRPr>
              </a:p>
              <a:p>
                <a:pPr algn="ctr">
                  <a:defRPr sz="600"/>
                </a:pPr>
                <a:endParaRPr>
                  <a:solidFill>
                    <a:srgbClr val="FFFFFF"/>
                  </a:solidFill>
                </a:endParaRPr>
              </a:p>
              <a:p>
                <a:pPr algn="ctr">
                  <a:defRPr sz="600"/>
                </a:pPr>
                <a:r>
                  <a:t>External information;</a:t>
                </a:r>
              </a:p>
            </p:txBody>
          </p:sp>
        </p:grpSp>
        <p:sp>
          <p:nvSpPr>
            <p:cNvPr id="1091" name="TextBox 114"/>
            <p:cNvSpPr txBox="1"/>
            <p:nvPr/>
          </p:nvSpPr>
          <p:spPr>
            <a:xfrm>
              <a:off x="1459104" y="0"/>
              <a:ext cx="417766" cy="2057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700" b="1"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t>Process</a:t>
              </a:r>
            </a:p>
          </p:txBody>
        </p:sp>
        <p:sp>
          <p:nvSpPr>
            <p:cNvPr id="1092" name="TextBox 115"/>
            <p:cNvSpPr txBox="1"/>
            <p:nvPr/>
          </p:nvSpPr>
          <p:spPr>
            <a:xfrm>
              <a:off x="3140398" y="0"/>
              <a:ext cx="393978" cy="2057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700" b="1"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t>Output</a:t>
              </a:r>
            </a:p>
          </p:txBody>
        </p:sp>
        <p:grpSp>
          <p:nvGrpSpPr>
            <p:cNvPr id="1095" name="Flowchart: Process 117"/>
            <p:cNvGrpSpPr/>
            <p:nvPr/>
          </p:nvGrpSpPr>
          <p:grpSpPr>
            <a:xfrm>
              <a:off x="1262112" y="295548"/>
              <a:ext cx="1035582" cy="337863"/>
              <a:chOff x="0" y="0"/>
              <a:chExt cx="1035580" cy="337862"/>
            </a:xfrm>
          </p:grpSpPr>
          <p:sp>
            <p:nvSpPr>
              <p:cNvPr id="1093" name="Rectangle"/>
              <p:cNvSpPr/>
              <p:nvPr/>
            </p:nvSpPr>
            <p:spPr>
              <a:xfrm>
                <a:off x="0" y="-1"/>
                <a:ext cx="1035581" cy="337864"/>
              </a:xfrm>
              <a:prstGeom prst="rect">
                <a:avLst/>
              </a:prstGeom>
              <a:solidFill>
                <a:srgbClr val="D9D9D9"/>
              </a:soli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094" name="Identification of invalid annotations"/>
              <p:cNvSpPr txBox="1"/>
              <p:nvPr/>
            </p:nvSpPr>
            <p:spPr>
              <a:xfrm>
                <a:off x="0" y="48257"/>
                <a:ext cx="1035581" cy="24134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Identification of invalid annotations</a:t>
                </a:r>
              </a:p>
            </p:txBody>
          </p:sp>
        </p:grpSp>
        <p:grpSp>
          <p:nvGrpSpPr>
            <p:cNvPr id="1098" name="Flowchart: Process 118"/>
            <p:cNvGrpSpPr/>
            <p:nvPr/>
          </p:nvGrpSpPr>
          <p:grpSpPr>
            <a:xfrm>
              <a:off x="1271630" y="1039461"/>
              <a:ext cx="957902" cy="290246"/>
              <a:chOff x="0" y="0"/>
              <a:chExt cx="957901" cy="290245"/>
            </a:xfrm>
          </p:grpSpPr>
          <p:sp>
            <p:nvSpPr>
              <p:cNvPr id="1096" name="Rectangle"/>
              <p:cNvSpPr/>
              <p:nvPr/>
            </p:nvSpPr>
            <p:spPr>
              <a:xfrm>
                <a:off x="-1" y="-1"/>
                <a:ext cx="957903" cy="290247"/>
              </a:xfrm>
              <a:prstGeom prst="rect">
                <a:avLst/>
              </a:prstGeom>
              <a:solidFill>
                <a:srgbClr val="D9D9D9"/>
              </a:soli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097" name="Applying rules"/>
              <p:cNvSpPr txBox="1"/>
              <p:nvPr/>
            </p:nvSpPr>
            <p:spPr>
              <a:xfrm>
                <a:off x="-1" y="62548"/>
                <a:ext cx="957903" cy="16514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Applying rules</a:t>
                </a:r>
              </a:p>
            </p:txBody>
          </p:sp>
        </p:grpSp>
        <p:grpSp>
          <p:nvGrpSpPr>
            <p:cNvPr id="1101" name="Flowchart: Process 119"/>
            <p:cNvGrpSpPr/>
            <p:nvPr/>
          </p:nvGrpSpPr>
          <p:grpSpPr>
            <a:xfrm>
              <a:off x="1317333" y="1702289"/>
              <a:ext cx="865922" cy="380655"/>
              <a:chOff x="0" y="0"/>
              <a:chExt cx="865920" cy="380653"/>
            </a:xfrm>
          </p:grpSpPr>
          <p:sp>
            <p:nvSpPr>
              <p:cNvPr id="1099" name="Rectangle"/>
              <p:cNvSpPr/>
              <p:nvPr/>
            </p:nvSpPr>
            <p:spPr>
              <a:xfrm>
                <a:off x="0" y="0"/>
                <a:ext cx="865921" cy="380654"/>
              </a:xfrm>
              <a:prstGeom prst="rect">
                <a:avLst/>
              </a:prstGeom>
              <a:solidFill>
                <a:srgbClr val="D9D9D9"/>
              </a:soli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100" name="Use of external information"/>
              <p:cNvSpPr txBox="1"/>
              <p:nvPr/>
            </p:nvSpPr>
            <p:spPr>
              <a:xfrm>
                <a:off x="0" y="69653"/>
                <a:ext cx="865921" cy="24134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Use of external information</a:t>
                </a:r>
              </a:p>
            </p:txBody>
          </p:sp>
        </p:grpSp>
        <p:grpSp>
          <p:nvGrpSpPr>
            <p:cNvPr id="1104" name="Rectangle 122"/>
            <p:cNvGrpSpPr/>
            <p:nvPr/>
          </p:nvGrpSpPr>
          <p:grpSpPr>
            <a:xfrm>
              <a:off x="1317332" y="2459019"/>
              <a:ext cx="912199" cy="380655"/>
              <a:chOff x="0" y="0"/>
              <a:chExt cx="912198" cy="380653"/>
            </a:xfrm>
          </p:grpSpPr>
          <p:sp>
            <p:nvSpPr>
              <p:cNvPr id="1102" name="Rectangle"/>
              <p:cNvSpPr/>
              <p:nvPr/>
            </p:nvSpPr>
            <p:spPr>
              <a:xfrm>
                <a:off x="-1" y="0"/>
                <a:ext cx="912200" cy="380654"/>
              </a:xfrm>
              <a:prstGeom prst="rect">
                <a:avLst/>
              </a:prstGeom>
              <a:solidFill>
                <a:srgbClr val="D9D9D9"/>
              </a:soli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103" name="Applying change patterns"/>
              <p:cNvSpPr txBox="1"/>
              <p:nvPr/>
            </p:nvSpPr>
            <p:spPr>
              <a:xfrm>
                <a:off x="-1" y="69653"/>
                <a:ext cx="912200" cy="24134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Applying change patterns</a:t>
                </a:r>
              </a:p>
            </p:txBody>
          </p:sp>
        </p:grpSp>
        <p:grpSp>
          <p:nvGrpSpPr>
            <p:cNvPr id="1107" name="Flowchart: Alternate Process 167"/>
            <p:cNvGrpSpPr/>
            <p:nvPr/>
          </p:nvGrpSpPr>
          <p:grpSpPr>
            <a:xfrm>
              <a:off x="2699734" y="316638"/>
              <a:ext cx="657829" cy="295683"/>
              <a:chOff x="0" y="0"/>
              <a:chExt cx="657828" cy="295682"/>
            </a:xfrm>
          </p:grpSpPr>
          <p:sp>
            <p:nvSpPr>
              <p:cNvPr id="1105" name="Shape"/>
              <p:cNvSpPr/>
              <p:nvPr/>
            </p:nvSpPr>
            <p:spPr>
              <a:xfrm>
                <a:off x="-1" y="-1"/>
                <a:ext cx="657830" cy="2956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724" y="0"/>
                      <a:pt x="1618" y="0"/>
                    </a:cubicBezTo>
                    <a:lnTo>
                      <a:pt x="19982" y="0"/>
                    </a:lnTo>
                    <a:cubicBezTo>
                      <a:pt x="20876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20876" y="21600"/>
                      <a:pt x="19982" y="21600"/>
                    </a:cubicBezTo>
                    <a:lnTo>
                      <a:pt x="1618" y="21600"/>
                    </a:lnTo>
                    <a:cubicBezTo>
                      <a:pt x="724" y="21600"/>
                      <a:pt x="0" y="19988"/>
                      <a:pt x="0" y="180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hueOff val="241452"/>
                      <a:satOff val="17228"/>
                      <a:lumOff val="33968"/>
                    </a:schemeClr>
                  </a:gs>
                  <a:gs pos="35000">
                    <a:srgbClr val="C8DAE9"/>
                  </a:gs>
                  <a:gs pos="100000">
                    <a:schemeClr val="accent2">
                      <a:hueOff val="275657"/>
                      <a:satOff val="19110"/>
                      <a:lumOff val="49368"/>
                    </a:schemeClr>
                  </a:gs>
                </a:gsLst>
                <a:lin ang="16200000" scaled="0"/>
              </a:gradFill>
              <a:ln w="9525" cap="flat">
                <a:solidFill>
                  <a:srgbClr val="507790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106" name="Invalid annotations"/>
              <p:cNvSpPr txBox="1"/>
              <p:nvPr/>
            </p:nvSpPr>
            <p:spPr>
              <a:xfrm>
                <a:off x="24639" y="27167"/>
                <a:ext cx="608550" cy="24134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Invalid annotations</a:t>
                </a:r>
              </a:p>
            </p:txBody>
          </p:sp>
        </p:grpSp>
        <p:sp>
          <p:nvSpPr>
            <p:cNvPr id="1108" name="TextBox 168"/>
            <p:cNvSpPr txBox="1"/>
            <p:nvPr/>
          </p:nvSpPr>
          <p:spPr>
            <a:xfrm>
              <a:off x="4092274" y="323042"/>
              <a:ext cx="944830" cy="32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700"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t>Identification of invalid annotations</a:t>
              </a:r>
            </a:p>
          </p:txBody>
        </p:sp>
        <p:grpSp>
          <p:nvGrpSpPr>
            <p:cNvPr id="1111" name="Flowchart: Alternate Process 187"/>
            <p:cNvGrpSpPr/>
            <p:nvPr/>
          </p:nvGrpSpPr>
          <p:grpSpPr>
            <a:xfrm>
              <a:off x="3410184" y="1035778"/>
              <a:ext cx="504905" cy="297612"/>
              <a:chOff x="0" y="0"/>
              <a:chExt cx="504904" cy="297611"/>
            </a:xfrm>
          </p:grpSpPr>
          <p:sp>
            <p:nvSpPr>
              <p:cNvPr id="1109" name="Shape"/>
              <p:cNvSpPr/>
              <p:nvPr/>
            </p:nvSpPr>
            <p:spPr>
              <a:xfrm>
                <a:off x="-1" y="-1"/>
                <a:ext cx="504905" cy="297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950" y="0"/>
                      <a:pt x="2122" y="0"/>
                    </a:cubicBezTo>
                    <a:lnTo>
                      <a:pt x="19478" y="0"/>
                    </a:lnTo>
                    <a:cubicBezTo>
                      <a:pt x="20650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20650" y="21600"/>
                      <a:pt x="19478" y="21600"/>
                    </a:cubicBezTo>
                    <a:lnTo>
                      <a:pt x="2122" y="21600"/>
                    </a:lnTo>
                    <a:cubicBezTo>
                      <a:pt x="950" y="21600"/>
                      <a:pt x="0" y="19988"/>
                      <a:pt x="0" y="180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satOff val="29756"/>
                      <a:lumOff val="4537"/>
                    </a:schemeClr>
                  </a:gs>
                  <a:gs pos="35000">
                    <a:srgbClr val="F3FBFB"/>
                  </a:gs>
                  <a:gs pos="100000">
                    <a:schemeClr val="accent4">
                      <a:satOff val="36339"/>
                      <a:lumOff val="7561"/>
                    </a:schemeClr>
                  </a:gs>
                </a:gsLst>
                <a:lin ang="16200000" scaled="0"/>
              </a:gradFill>
              <a:ln w="9525" cap="flat">
                <a:solidFill>
                  <a:srgbClr val="E0E7E7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110" name="Corrected annotations"/>
              <p:cNvSpPr txBox="1"/>
              <p:nvPr/>
            </p:nvSpPr>
            <p:spPr>
              <a:xfrm>
                <a:off x="24800" y="53601"/>
                <a:ext cx="455304" cy="1904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20249" tIns="20249" rIns="20249" bIns="2024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Corrected annotations</a:t>
                </a:r>
              </a:p>
            </p:txBody>
          </p:sp>
        </p:grpSp>
        <p:grpSp>
          <p:nvGrpSpPr>
            <p:cNvPr id="1114" name="Flowchart: Alternate Process 188"/>
            <p:cNvGrpSpPr/>
            <p:nvPr/>
          </p:nvGrpSpPr>
          <p:grpSpPr>
            <a:xfrm>
              <a:off x="2699734" y="1036743"/>
              <a:ext cx="657829" cy="295683"/>
              <a:chOff x="0" y="0"/>
              <a:chExt cx="657828" cy="295682"/>
            </a:xfrm>
          </p:grpSpPr>
          <p:sp>
            <p:nvSpPr>
              <p:cNvPr id="1112" name="Shape"/>
              <p:cNvSpPr/>
              <p:nvPr/>
            </p:nvSpPr>
            <p:spPr>
              <a:xfrm>
                <a:off x="-1" y="-1"/>
                <a:ext cx="657830" cy="2956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724" y="0"/>
                      <a:pt x="1618" y="0"/>
                    </a:cubicBezTo>
                    <a:lnTo>
                      <a:pt x="19982" y="0"/>
                    </a:lnTo>
                    <a:cubicBezTo>
                      <a:pt x="20876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20876" y="21600"/>
                      <a:pt x="19982" y="21600"/>
                    </a:cubicBezTo>
                    <a:lnTo>
                      <a:pt x="1618" y="21600"/>
                    </a:lnTo>
                    <a:cubicBezTo>
                      <a:pt x="724" y="21600"/>
                      <a:pt x="0" y="19988"/>
                      <a:pt x="0" y="180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hueOff val="241452"/>
                      <a:satOff val="17228"/>
                      <a:lumOff val="33968"/>
                    </a:schemeClr>
                  </a:gs>
                  <a:gs pos="35000">
                    <a:srgbClr val="C8DAE9"/>
                  </a:gs>
                  <a:gs pos="100000">
                    <a:schemeClr val="accent2">
                      <a:hueOff val="275657"/>
                      <a:satOff val="19110"/>
                      <a:lumOff val="49368"/>
                    </a:schemeClr>
                  </a:gs>
                </a:gsLst>
                <a:lin ang="16200000" scaled="0"/>
              </a:gradFill>
              <a:ln w="9525" cap="flat">
                <a:solidFill>
                  <a:srgbClr val="507790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113" name="Annotations to refine"/>
              <p:cNvSpPr txBox="1"/>
              <p:nvPr/>
            </p:nvSpPr>
            <p:spPr>
              <a:xfrm>
                <a:off x="24639" y="27167"/>
                <a:ext cx="608550" cy="24134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Annotations to refine</a:t>
                </a:r>
              </a:p>
            </p:txBody>
          </p:sp>
        </p:grpSp>
        <p:sp>
          <p:nvSpPr>
            <p:cNvPr id="1115" name="TextBox 190"/>
            <p:cNvSpPr txBox="1"/>
            <p:nvPr/>
          </p:nvSpPr>
          <p:spPr>
            <a:xfrm>
              <a:off x="4092274" y="1046273"/>
              <a:ext cx="944830" cy="154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0249" tIns="20249" rIns="20249" bIns="20249" numCol="1" anchor="t">
              <a:spAutoFit/>
            </a:bodyPr>
            <a:lstStyle>
              <a:lvl1pPr algn="ctr">
                <a:defRPr sz="700"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t>Correction via rules</a:t>
              </a:r>
            </a:p>
          </p:txBody>
        </p:sp>
        <p:grpSp>
          <p:nvGrpSpPr>
            <p:cNvPr id="1118" name="Flowchart: Alternate Process 193"/>
            <p:cNvGrpSpPr/>
            <p:nvPr/>
          </p:nvGrpSpPr>
          <p:grpSpPr>
            <a:xfrm>
              <a:off x="3410184" y="1766921"/>
              <a:ext cx="504905" cy="291419"/>
              <a:chOff x="0" y="0"/>
              <a:chExt cx="504904" cy="291417"/>
            </a:xfrm>
          </p:grpSpPr>
          <p:sp>
            <p:nvSpPr>
              <p:cNvPr id="1116" name="Shape"/>
              <p:cNvSpPr/>
              <p:nvPr/>
            </p:nvSpPr>
            <p:spPr>
              <a:xfrm>
                <a:off x="-1" y="0"/>
                <a:ext cx="504905" cy="2914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930" y="0"/>
                      <a:pt x="2078" y="0"/>
                    </a:cubicBezTo>
                    <a:lnTo>
                      <a:pt x="19522" y="0"/>
                    </a:lnTo>
                    <a:cubicBezTo>
                      <a:pt x="20670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20670" y="21600"/>
                      <a:pt x="19522" y="21600"/>
                    </a:cubicBezTo>
                    <a:lnTo>
                      <a:pt x="2078" y="21600"/>
                    </a:lnTo>
                    <a:cubicBezTo>
                      <a:pt x="930" y="21600"/>
                      <a:pt x="0" y="19988"/>
                      <a:pt x="0" y="180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satOff val="29756"/>
                      <a:lumOff val="4537"/>
                    </a:schemeClr>
                  </a:gs>
                  <a:gs pos="35000">
                    <a:srgbClr val="F3FBFB"/>
                  </a:gs>
                  <a:gs pos="100000">
                    <a:schemeClr val="accent4">
                      <a:satOff val="36339"/>
                      <a:lumOff val="7561"/>
                    </a:schemeClr>
                  </a:gs>
                </a:gsLst>
                <a:lin ang="16200000" scaled="0"/>
              </a:gradFill>
              <a:ln w="9525" cap="flat">
                <a:solidFill>
                  <a:srgbClr val="E0E7E7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117" name="Corrected annotations"/>
              <p:cNvSpPr txBox="1"/>
              <p:nvPr/>
            </p:nvSpPr>
            <p:spPr>
              <a:xfrm>
                <a:off x="24284" y="50505"/>
                <a:ext cx="456336" cy="19040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20249" tIns="20249" rIns="20249" bIns="2024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Corrected annotations</a:t>
                </a:r>
              </a:p>
            </p:txBody>
          </p:sp>
        </p:grpSp>
        <p:grpSp>
          <p:nvGrpSpPr>
            <p:cNvPr id="1121" name="Flowchart: Alternate Process 194"/>
            <p:cNvGrpSpPr/>
            <p:nvPr/>
          </p:nvGrpSpPr>
          <p:grpSpPr>
            <a:xfrm>
              <a:off x="2699734" y="1764789"/>
              <a:ext cx="657829" cy="295683"/>
              <a:chOff x="0" y="0"/>
              <a:chExt cx="657828" cy="295682"/>
            </a:xfrm>
          </p:grpSpPr>
          <p:sp>
            <p:nvSpPr>
              <p:cNvPr id="1119" name="Shape"/>
              <p:cNvSpPr/>
              <p:nvPr/>
            </p:nvSpPr>
            <p:spPr>
              <a:xfrm>
                <a:off x="-1" y="-1"/>
                <a:ext cx="657830" cy="2956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724" y="0"/>
                      <a:pt x="1618" y="0"/>
                    </a:cubicBezTo>
                    <a:lnTo>
                      <a:pt x="19982" y="0"/>
                    </a:lnTo>
                    <a:cubicBezTo>
                      <a:pt x="20876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20876" y="21600"/>
                      <a:pt x="19982" y="21600"/>
                    </a:cubicBezTo>
                    <a:lnTo>
                      <a:pt x="1618" y="21600"/>
                    </a:lnTo>
                    <a:cubicBezTo>
                      <a:pt x="724" y="21600"/>
                      <a:pt x="0" y="19988"/>
                      <a:pt x="0" y="180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hueOff val="241452"/>
                      <a:satOff val="17228"/>
                      <a:lumOff val="33968"/>
                    </a:schemeClr>
                  </a:gs>
                  <a:gs pos="35000">
                    <a:srgbClr val="C8DAE9"/>
                  </a:gs>
                  <a:gs pos="100000">
                    <a:schemeClr val="accent2">
                      <a:hueOff val="275657"/>
                      <a:satOff val="19110"/>
                      <a:lumOff val="49368"/>
                    </a:schemeClr>
                  </a:gs>
                </a:gsLst>
                <a:lin ang="16200000" scaled="0"/>
              </a:gradFill>
              <a:ln w="9525" cap="flat">
                <a:solidFill>
                  <a:srgbClr val="507790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120" name="Annotations to refine"/>
              <p:cNvSpPr txBox="1"/>
              <p:nvPr/>
            </p:nvSpPr>
            <p:spPr>
              <a:xfrm>
                <a:off x="24639" y="27167"/>
                <a:ext cx="608550" cy="24134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Annotations to refine</a:t>
                </a:r>
              </a:p>
            </p:txBody>
          </p:sp>
        </p:grpSp>
        <p:sp>
          <p:nvSpPr>
            <p:cNvPr id="1122" name="TextBox 196"/>
            <p:cNvSpPr txBox="1"/>
            <p:nvPr/>
          </p:nvSpPr>
          <p:spPr>
            <a:xfrm>
              <a:off x="4083910" y="1683916"/>
              <a:ext cx="944830" cy="26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0249" tIns="20249" rIns="20249" bIns="20249" numCol="1" anchor="t">
              <a:spAutoFit/>
            </a:bodyPr>
            <a:lstStyle>
              <a:lvl1pPr algn="ctr">
                <a:defRPr sz="700"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t>Correction via external knowledge</a:t>
              </a:r>
            </a:p>
          </p:txBody>
        </p:sp>
        <p:grpSp>
          <p:nvGrpSpPr>
            <p:cNvPr id="1125" name="Flowchart: Alternate Process 197"/>
            <p:cNvGrpSpPr/>
            <p:nvPr/>
          </p:nvGrpSpPr>
          <p:grpSpPr>
            <a:xfrm>
              <a:off x="3410184" y="2496897"/>
              <a:ext cx="504905" cy="295394"/>
              <a:chOff x="0" y="0"/>
              <a:chExt cx="504904" cy="295393"/>
            </a:xfrm>
          </p:grpSpPr>
          <p:sp>
            <p:nvSpPr>
              <p:cNvPr id="1123" name="Shape"/>
              <p:cNvSpPr/>
              <p:nvPr/>
            </p:nvSpPr>
            <p:spPr>
              <a:xfrm>
                <a:off x="-1" y="-1"/>
                <a:ext cx="504905" cy="2953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943" y="0"/>
                      <a:pt x="2106" y="0"/>
                    </a:cubicBezTo>
                    <a:lnTo>
                      <a:pt x="19494" y="0"/>
                    </a:lnTo>
                    <a:cubicBezTo>
                      <a:pt x="20657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20657" y="21600"/>
                      <a:pt x="19494" y="21600"/>
                    </a:cubicBezTo>
                    <a:lnTo>
                      <a:pt x="2106" y="21600"/>
                    </a:lnTo>
                    <a:cubicBezTo>
                      <a:pt x="943" y="21600"/>
                      <a:pt x="0" y="19988"/>
                      <a:pt x="0" y="180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satOff val="29756"/>
                      <a:lumOff val="4537"/>
                    </a:schemeClr>
                  </a:gs>
                  <a:gs pos="35000">
                    <a:srgbClr val="F3FBFB"/>
                  </a:gs>
                  <a:gs pos="100000">
                    <a:schemeClr val="accent4">
                      <a:satOff val="36339"/>
                      <a:lumOff val="7561"/>
                    </a:schemeClr>
                  </a:gs>
                </a:gsLst>
                <a:lin ang="16200000" scaled="0"/>
              </a:gradFill>
              <a:ln w="9525" cap="flat">
                <a:solidFill>
                  <a:srgbClr val="E0E7E7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124" name="Corrected annotations"/>
              <p:cNvSpPr txBox="1"/>
              <p:nvPr/>
            </p:nvSpPr>
            <p:spPr>
              <a:xfrm>
                <a:off x="24616" y="52492"/>
                <a:ext cx="455672" cy="1904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20249" tIns="20249" rIns="20249" bIns="2024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Corrected annotations</a:t>
                </a:r>
              </a:p>
            </p:txBody>
          </p:sp>
        </p:grpSp>
        <p:grpSp>
          <p:nvGrpSpPr>
            <p:cNvPr id="1128" name="Flowchart: Alternate Process 198"/>
            <p:cNvGrpSpPr/>
            <p:nvPr/>
          </p:nvGrpSpPr>
          <p:grpSpPr>
            <a:xfrm>
              <a:off x="2699734" y="2496752"/>
              <a:ext cx="657829" cy="295683"/>
              <a:chOff x="0" y="0"/>
              <a:chExt cx="657828" cy="295682"/>
            </a:xfrm>
          </p:grpSpPr>
          <p:sp>
            <p:nvSpPr>
              <p:cNvPr id="1126" name="Shape"/>
              <p:cNvSpPr/>
              <p:nvPr/>
            </p:nvSpPr>
            <p:spPr>
              <a:xfrm>
                <a:off x="-1" y="-1"/>
                <a:ext cx="657830" cy="2956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724" y="0"/>
                      <a:pt x="1618" y="0"/>
                    </a:cubicBezTo>
                    <a:lnTo>
                      <a:pt x="19982" y="0"/>
                    </a:lnTo>
                    <a:cubicBezTo>
                      <a:pt x="20876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20876" y="21600"/>
                      <a:pt x="19982" y="21600"/>
                    </a:cubicBezTo>
                    <a:lnTo>
                      <a:pt x="1618" y="21600"/>
                    </a:lnTo>
                    <a:cubicBezTo>
                      <a:pt x="724" y="21600"/>
                      <a:pt x="0" y="19988"/>
                      <a:pt x="0" y="180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hueOff val="241452"/>
                      <a:satOff val="17228"/>
                      <a:lumOff val="33968"/>
                    </a:schemeClr>
                  </a:gs>
                  <a:gs pos="35000">
                    <a:srgbClr val="C8DAE9"/>
                  </a:gs>
                  <a:gs pos="100000">
                    <a:schemeClr val="accent2">
                      <a:hueOff val="275657"/>
                      <a:satOff val="19110"/>
                      <a:lumOff val="49368"/>
                    </a:schemeClr>
                  </a:gs>
                </a:gsLst>
                <a:lin ang="16200000" scaled="0"/>
              </a:gradFill>
              <a:ln w="9525" cap="flat">
                <a:solidFill>
                  <a:srgbClr val="507790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127" name="Invalid annotations"/>
              <p:cNvSpPr txBox="1"/>
              <p:nvPr/>
            </p:nvSpPr>
            <p:spPr>
              <a:xfrm>
                <a:off x="24639" y="27167"/>
                <a:ext cx="608550" cy="24134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Invalid annotations</a:t>
                </a:r>
              </a:p>
            </p:txBody>
          </p:sp>
        </p:grpSp>
        <p:sp>
          <p:nvSpPr>
            <p:cNvPr id="1129" name="TextBox 200"/>
            <p:cNvSpPr txBox="1"/>
            <p:nvPr/>
          </p:nvSpPr>
          <p:spPr>
            <a:xfrm>
              <a:off x="4075547" y="2439376"/>
              <a:ext cx="944831" cy="26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0249" tIns="20249" rIns="20249" bIns="20249" numCol="1" anchor="t">
              <a:spAutoFit/>
            </a:bodyPr>
            <a:lstStyle>
              <a:lvl1pPr algn="ctr">
                <a:defRPr sz="700"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t>Correction via change patterns</a:t>
              </a:r>
            </a:p>
          </p:txBody>
        </p:sp>
        <p:grpSp>
          <p:nvGrpSpPr>
            <p:cNvPr id="1132" name="Flowchart: Alternate Process 81"/>
            <p:cNvGrpSpPr/>
            <p:nvPr/>
          </p:nvGrpSpPr>
          <p:grpSpPr>
            <a:xfrm>
              <a:off x="3410184" y="315673"/>
              <a:ext cx="504905" cy="297612"/>
              <a:chOff x="0" y="0"/>
              <a:chExt cx="504904" cy="297611"/>
            </a:xfrm>
          </p:grpSpPr>
          <p:sp>
            <p:nvSpPr>
              <p:cNvPr id="1130" name="Shape"/>
              <p:cNvSpPr/>
              <p:nvPr/>
            </p:nvSpPr>
            <p:spPr>
              <a:xfrm>
                <a:off x="-1" y="-1"/>
                <a:ext cx="504905" cy="297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950" y="0"/>
                      <a:pt x="2122" y="0"/>
                    </a:cubicBezTo>
                    <a:lnTo>
                      <a:pt x="19478" y="0"/>
                    </a:lnTo>
                    <a:cubicBezTo>
                      <a:pt x="20650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20650" y="21600"/>
                      <a:pt x="19478" y="21600"/>
                    </a:cubicBezTo>
                    <a:lnTo>
                      <a:pt x="2122" y="21600"/>
                    </a:lnTo>
                    <a:cubicBezTo>
                      <a:pt x="950" y="21600"/>
                      <a:pt x="0" y="19988"/>
                      <a:pt x="0" y="180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satOff val="29756"/>
                      <a:lumOff val="4537"/>
                    </a:schemeClr>
                  </a:gs>
                  <a:gs pos="35000">
                    <a:srgbClr val="F3FBFB"/>
                  </a:gs>
                  <a:gs pos="100000">
                    <a:schemeClr val="accent4">
                      <a:satOff val="36339"/>
                      <a:lumOff val="7561"/>
                    </a:schemeClr>
                  </a:gs>
                </a:gsLst>
                <a:lin ang="16200000" scaled="0"/>
              </a:gradFill>
              <a:ln w="9525" cap="flat">
                <a:solidFill>
                  <a:srgbClr val="E0E7E7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131" name="Valid annotations"/>
              <p:cNvSpPr txBox="1"/>
              <p:nvPr/>
            </p:nvSpPr>
            <p:spPr>
              <a:xfrm>
                <a:off x="24800" y="53601"/>
                <a:ext cx="455304" cy="1904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20249" tIns="20249" rIns="20249" bIns="2024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Valid annotations</a:t>
                </a:r>
              </a:p>
            </p:txBody>
          </p:sp>
        </p:grpSp>
        <p:sp>
          <p:nvSpPr>
            <p:cNvPr id="1133" name="Pfeil nach rechts 58"/>
            <p:cNvSpPr/>
            <p:nvPr/>
          </p:nvSpPr>
          <p:spPr>
            <a:xfrm>
              <a:off x="892900" y="390105"/>
              <a:ext cx="138025" cy="14875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8C8686"/>
            </a:solidFill>
            <a:ln w="25400" cap="flat">
              <a:solidFill>
                <a:srgbClr val="8C8686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34" name="Pfeil nach rechts 59"/>
            <p:cNvSpPr/>
            <p:nvPr/>
          </p:nvSpPr>
          <p:spPr>
            <a:xfrm>
              <a:off x="2491585" y="390105"/>
              <a:ext cx="138025" cy="14875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8C8686"/>
            </a:solidFill>
            <a:ln w="25400" cap="flat">
              <a:solidFill>
                <a:srgbClr val="8C8686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35" name="Pfeil nach rechts 61"/>
            <p:cNvSpPr/>
            <p:nvPr/>
          </p:nvSpPr>
          <p:spPr>
            <a:xfrm>
              <a:off x="2491585" y="1110210"/>
              <a:ext cx="138025" cy="14874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8C8686"/>
            </a:solidFill>
            <a:ln w="25400" cap="flat">
              <a:solidFill>
                <a:srgbClr val="8C8686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36" name="Pfeil nach rechts 63"/>
            <p:cNvSpPr/>
            <p:nvPr/>
          </p:nvSpPr>
          <p:spPr>
            <a:xfrm>
              <a:off x="2491585" y="1838256"/>
              <a:ext cx="138025" cy="14875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8C8686"/>
            </a:solidFill>
            <a:ln w="25400" cap="flat">
              <a:solidFill>
                <a:srgbClr val="8C8686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37" name="Pfeil nach rechts 65"/>
            <p:cNvSpPr/>
            <p:nvPr/>
          </p:nvSpPr>
          <p:spPr>
            <a:xfrm>
              <a:off x="2491585" y="2570219"/>
              <a:ext cx="138025" cy="14874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8C8686"/>
            </a:solidFill>
            <a:ln w="25400" cap="flat">
              <a:solidFill>
                <a:srgbClr val="8C8686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38" name="Gewinkelte Verbindung 66"/>
            <p:cNvSpPr/>
            <p:nvPr/>
          </p:nvSpPr>
          <p:spPr>
            <a:xfrm rot="5400000">
              <a:off x="2176045" y="186857"/>
              <a:ext cx="427141" cy="1278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0800" y="0"/>
                  </a:lnTo>
                  <a:lnTo>
                    <a:pt x="10800" y="21600"/>
                  </a:lnTo>
                  <a:lnTo>
                    <a:pt x="21600" y="21600"/>
                  </a:lnTo>
                </a:path>
              </a:pathLst>
            </a:custGeom>
            <a:noFill/>
            <a:ln w="57150" cap="flat">
              <a:solidFill>
                <a:srgbClr val="8C8686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39" name="Gewinkelte Verbindung 67"/>
            <p:cNvSpPr/>
            <p:nvPr/>
          </p:nvSpPr>
          <p:spPr>
            <a:xfrm rot="5400000">
              <a:off x="2204540" y="878179"/>
              <a:ext cx="369865" cy="1278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0800" y="0"/>
                  </a:lnTo>
                  <a:lnTo>
                    <a:pt x="10800" y="21600"/>
                  </a:lnTo>
                  <a:lnTo>
                    <a:pt x="21600" y="21600"/>
                  </a:lnTo>
                </a:path>
              </a:pathLst>
            </a:custGeom>
            <a:noFill/>
            <a:ln w="57150" cap="flat">
              <a:solidFill>
                <a:srgbClr val="8C8686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40" name="Gewinkelte Verbindung 68"/>
            <p:cNvSpPr/>
            <p:nvPr/>
          </p:nvSpPr>
          <p:spPr>
            <a:xfrm rot="5400000">
              <a:off x="2201767" y="1632136"/>
              <a:ext cx="398548" cy="1255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0800" y="0"/>
                  </a:lnTo>
                  <a:lnTo>
                    <a:pt x="10800" y="21600"/>
                  </a:lnTo>
                  <a:lnTo>
                    <a:pt x="21600" y="21600"/>
                  </a:lnTo>
                </a:path>
              </a:pathLst>
            </a:custGeom>
            <a:noFill/>
            <a:ln w="57150" cap="flat">
              <a:solidFill>
                <a:srgbClr val="8C8686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1142" name="Oval 41"/>
          <p:cNvSpPr/>
          <p:nvPr/>
        </p:nvSpPr>
        <p:spPr>
          <a:xfrm>
            <a:off x="7509456" y="2152359"/>
            <a:ext cx="1205275" cy="526057"/>
          </a:xfrm>
          <a:prstGeom prst="ellipse">
            <a:avLst/>
          </a:prstGeom>
          <a:ln w="38100">
            <a:solidFill>
              <a:srgbClr val="FF0000"/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7" name="Text Placeholder 69">
            <a:extLst>
              <a:ext uri="{FF2B5EF4-FFF2-40B4-BE49-F238E27FC236}">
                <a16:creationId xmlns:a16="http://schemas.microsoft.com/office/drawing/2014/main" id="{F8274A85-FBC6-F04D-8D6C-E7F325C78F2B}"/>
              </a:ext>
            </a:extLst>
          </p:cNvPr>
          <p:cNvSpPr txBox="1">
            <a:spLocks/>
          </p:cNvSpPr>
          <p:nvPr/>
        </p:nvSpPr>
        <p:spPr>
          <a:xfrm>
            <a:off x="1474040" y="475720"/>
            <a:ext cx="5299030" cy="329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b">
            <a:normAutofit fontScale="77500" lnSpcReduction="20000"/>
          </a:bodyPr>
          <a:lstStyle>
            <a:lvl1pPr marL="0" marR="0" indent="0" algn="l" defTabSz="457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900" b="1" i="0" u="none" strike="noStrike" cap="none" spc="0" baseline="0">
                <a:ln>
                  <a:noFill/>
                </a:ln>
                <a:solidFill>
                  <a:schemeClr val="accent2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360363" marR="0" indent="-176212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541337" marR="0" indent="-184150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804748" marR="0" indent="-174511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1013958" marR="0" indent="-112258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491739" marR="0" indent="-205739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948939" marR="0" indent="-205739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406140" marR="0" indent="-205740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3863340" marR="0" indent="-205740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hangingPunct="1"/>
            <a:r>
              <a:rPr lang="en-US" dirty="0"/>
              <a:t>Rule-based approach for semantic annotations adaptation</a:t>
            </a:r>
          </a:p>
        </p:txBody>
      </p:sp>
    </p:spTree>
    <p:extLst>
      <p:ext uri="{BB962C8B-B14F-4D97-AF65-F5344CB8AC3E}">
        <p14:creationId xmlns:p14="http://schemas.microsoft.com/office/powerpoint/2010/main" val="51830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Content Placeholder 1"/>
          <p:cNvSpPr txBox="1">
            <a:spLocks noGrp="1"/>
          </p:cNvSpPr>
          <p:nvPr>
            <p:ph type="body" idx="1"/>
          </p:nvPr>
        </p:nvSpPr>
        <p:spPr>
          <a:xfrm>
            <a:off x="1436841" y="1106376"/>
            <a:ext cx="7592859" cy="3645001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 sz="1000" i="1"/>
            </a:pPr>
            <a:r>
              <a:rPr lang="en-US" sz="1800" dirty="0" err="1"/>
              <a:t>MergeAnnot</a:t>
            </a:r>
            <a:r>
              <a:rPr lang="en-US" sz="1800" i="0" dirty="0"/>
              <a:t>: Merge of two annotations</a:t>
            </a:r>
          </a:p>
          <a:p>
            <a:pPr>
              <a:defRPr sz="1000" i="1"/>
            </a:pPr>
            <a:r>
              <a:rPr lang="en-US" sz="1800" dirty="0" err="1"/>
              <a:t>IncreaseAnnot</a:t>
            </a:r>
            <a:r>
              <a:rPr lang="en-US" sz="1800" i="0" dirty="0"/>
              <a:t>: Increase the amount of information to annotate</a:t>
            </a:r>
          </a:p>
          <a:p>
            <a:pPr>
              <a:defRPr sz="1000" i="1"/>
            </a:pPr>
            <a:r>
              <a:rPr lang="en-US" sz="1800" dirty="0" err="1"/>
              <a:t>ResurrectAnnot</a:t>
            </a:r>
            <a:r>
              <a:rPr lang="en-US" sz="1800" i="0" dirty="0"/>
              <a:t>: Reconsideration of deleted annotations</a:t>
            </a:r>
          </a:p>
          <a:p>
            <a:pPr>
              <a:defRPr sz="1000" i="1"/>
            </a:pPr>
            <a:r>
              <a:rPr lang="en-US" sz="1800" dirty="0" err="1"/>
              <a:t>PluralAnnot</a:t>
            </a:r>
            <a:r>
              <a:rPr lang="en-US" sz="1800" i="0" dirty="0"/>
              <a:t>: Consideration of plurals </a:t>
            </a:r>
          </a:p>
          <a:p>
            <a:pPr>
              <a:defRPr sz="1000" i="1"/>
            </a:pPr>
            <a:r>
              <a:rPr lang="en-US" sz="1800" dirty="0" err="1"/>
              <a:t>ChangeConceptAnnot</a:t>
            </a:r>
            <a:r>
              <a:rPr lang="en-US" sz="1800" i="0" dirty="0"/>
              <a:t>: Change of concept ID in the annotations</a:t>
            </a:r>
          </a:p>
          <a:p>
            <a:pPr>
              <a:defRPr sz="1000" i="1"/>
            </a:pPr>
            <a:r>
              <a:rPr lang="en-US" sz="1800" dirty="0" err="1"/>
              <a:t>SplitAnnot</a:t>
            </a:r>
            <a:r>
              <a:rPr lang="en-US" sz="1800" i="0" dirty="0"/>
              <a:t>: Split of annotation</a:t>
            </a:r>
          </a:p>
          <a:p>
            <a:pPr>
              <a:defRPr sz="1000" i="1"/>
            </a:pPr>
            <a:r>
              <a:rPr lang="en-US" sz="1800" dirty="0" err="1"/>
              <a:t>SuperClassAnnot</a:t>
            </a:r>
            <a:r>
              <a:rPr lang="en-US" sz="1800" i="0" dirty="0"/>
              <a:t>: Use of super concept to annotate</a:t>
            </a:r>
          </a:p>
          <a:p>
            <a:pPr marL="0" indent="0">
              <a:buNone/>
              <a:defRPr sz="1000"/>
            </a:pPr>
            <a:endParaRPr lang="en-US" sz="1800" dirty="0"/>
          </a:p>
          <a:p>
            <a:pPr marL="0" indent="0">
              <a:buNone/>
              <a:defRPr sz="1000"/>
            </a:pPr>
            <a:r>
              <a:rPr lang="en-US" sz="1800" dirty="0"/>
              <a:t>The application of these rules is governed by a well-accepted guideline</a:t>
            </a:r>
          </a:p>
          <a:p>
            <a:pPr marL="0" indent="0">
              <a:buSzTx/>
              <a:buNone/>
              <a:defRPr sz="900"/>
            </a:pPr>
            <a:endParaRPr lang="en-US" sz="1400" b="1" dirty="0"/>
          </a:p>
          <a:p>
            <a:pPr marL="0" indent="0">
              <a:buSzTx/>
              <a:buNone/>
              <a:defRPr sz="900"/>
            </a:pPr>
            <a:r>
              <a:rPr lang="en-US" sz="1400" b="1" dirty="0"/>
              <a:t>1. </a:t>
            </a:r>
            <a:r>
              <a:rPr lang="en-US" sz="1400" i="1" dirty="0"/>
              <a:t>Dogan et. al. “NCBI disease corpus: a resource for disease name recognition and concept normalization.”</a:t>
            </a:r>
          </a:p>
        </p:txBody>
      </p:sp>
      <p:sp>
        <p:nvSpPr>
          <p:cNvPr id="1145" name="Title 3"/>
          <p:cNvSpPr txBox="1">
            <a:spLocks noGrp="1"/>
          </p:cNvSpPr>
          <p:nvPr>
            <p:ph type="title"/>
          </p:nvPr>
        </p:nvSpPr>
        <p:spPr>
          <a:xfrm>
            <a:off x="1584324" y="108425"/>
            <a:ext cx="6299201" cy="406519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Decide what actions to perform</a:t>
            </a:r>
            <a:br>
              <a:rPr lang="en-GB" dirty="0"/>
            </a:br>
            <a:endParaRPr dirty="0"/>
          </a:p>
        </p:txBody>
      </p:sp>
      <p:sp>
        <p:nvSpPr>
          <p:cNvPr id="1146" name="Slide Number Placeholder 4"/>
          <p:cNvSpPr txBox="1">
            <a:spLocks noGrp="1"/>
          </p:cNvSpPr>
          <p:nvPr>
            <p:ph type="sldNum" sz="quarter" idx="2"/>
          </p:nvPr>
        </p:nvSpPr>
        <p:spPr>
          <a:xfrm>
            <a:off x="7891463" y="4891009"/>
            <a:ext cx="863601" cy="23114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24</a:t>
            </a:fld>
            <a:endParaRPr/>
          </a:p>
        </p:txBody>
      </p:sp>
      <p:sp>
        <p:nvSpPr>
          <p:cNvPr id="6" name="Text Placeholder 69">
            <a:extLst>
              <a:ext uri="{FF2B5EF4-FFF2-40B4-BE49-F238E27FC236}">
                <a16:creationId xmlns:a16="http://schemas.microsoft.com/office/drawing/2014/main" id="{18DEDC38-C364-094A-98B3-B03E096DC60D}"/>
              </a:ext>
            </a:extLst>
          </p:cNvPr>
          <p:cNvSpPr txBox="1">
            <a:spLocks/>
          </p:cNvSpPr>
          <p:nvPr/>
        </p:nvSpPr>
        <p:spPr>
          <a:xfrm>
            <a:off x="1584324" y="468957"/>
            <a:ext cx="5299030" cy="329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b">
            <a:normAutofit fontScale="77500" lnSpcReduction="20000"/>
          </a:bodyPr>
          <a:lstStyle>
            <a:lvl1pPr marL="0" marR="0" indent="0" algn="l" defTabSz="457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900" b="1" i="0" u="none" strike="noStrike" cap="none" spc="0" baseline="0">
                <a:ln>
                  <a:noFill/>
                </a:ln>
                <a:solidFill>
                  <a:schemeClr val="accent2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360363" marR="0" indent="-176212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541337" marR="0" indent="-184150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804748" marR="0" indent="-174511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1013958" marR="0" indent="-112258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491739" marR="0" indent="-205739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948939" marR="0" indent="-205739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406140" marR="0" indent="-205740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3863340" marR="0" indent="-205740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hangingPunct="1"/>
            <a:r>
              <a:rPr lang="en-US" dirty="0"/>
              <a:t>Rule-based approach for semantic annotations adaptation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086610-77BC-074A-8073-BFD3EAC96B1B}"/>
              </a:ext>
            </a:extLst>
          </p:cNvPr>
          <p:cNvSpPr txBox="1"/>
          <p:nvPr/>
        </p:nvSpPr>
        <p:spPr>
          <a:xfrm>
            <a:off x="8491850" y="364828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4819738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" name="Rounded Rectangle 20"/>
          <p:cNvSpPr/>
          <p:nvPr/>
        </p:nvSpPr>
        <p:spPr>
          <a:xfrm>
            <a:off x="1641553" y="2982969"/>
            <a:ext cx="6760003" cy="812054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accent5"/>
            </a:solidFill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166" name="Group 24"/>
          <p:cNvGrpSpPr/>
          <p:nvPr/>
        </p:nvGrpSpPr>
        <p:grpSpPr>
          <a:xfrm>
            <a:off x="1626939" y="1670867"/>
            <a:ext cx="6841741" cy="2503157"/>
            <a:chOff x="0" y="0"/>
            <a:chExt cx="6841740" cy="2503155"/>
          </a:xfrm>
        </p:grpSpPr>
        <p:sp>
          <p:nvSpPr>
            <p:cNvPr id="1154" name="Rounded Rectangle 16"/>
            <p:cNvSpPr/>
            <p:nvPr/>
          </p:nvSpPr>
          <p:spPr>
            <a:xfrm>
              <a:off x="2371856" y="1420023"/>
              <a:ext cx="3395536" cy="231671"/>
            </a:xfrm>
            <a:prstGeom prst="roundRect">
              <a:avLst>
                <a:gd name="adj" fmla="val 16667"/>
              </a:avLst>
            </a:prstGeom>
            <a:solidFill>
              <a:srgbClr val="CD98BF"/>
            </a:solidFill>
            <a:ln w="9525" cap="flat">
              <a:solidFill>
                <a:srgbClr val="EFF4F4"/>
              </a:solidFill>
              <a:prstDash val="solid"/>
              <a:round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57" name="TextBox 5"/>
            <p:cNvSpPr txBox="1"/>
            <p:nvPr/>
          </p:nvSpPr>
          <p:spPr>
            <a:xfrm>
              <a:off x="148875" y="1329353"/>
              <a:ext cx="6692865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rPr dirty="0"/>
                <a:t>diabetes mellitus and pregnancy-induced hypertension . </a:t>
              </a:r>
            </a:p>
          </p:txBody>
        </p:sp>
        <p:sp>
          <p:nvSpPr>
            <p:cNvPr id="1155" name="Rounded Rectangle 7"/>
            <p:cNvSpPr/>
            <p:nvPr/>
          </p:nvSpPr>
          <p:spPr>
            <a:xfrm>
              <a:off x="4354191" y="528817"/>
              <a:ext cx="1322718" cy="246183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hueOff val="385715"/>
                    <a:lumOff val="42268"/>
                  </a:schemeClr>
                </a:gs>
              </a:gsLst>
              <a:lin ang="16200000" scaled="0"/>
            </a:gradFill>
            <a:ln w="9525" cap="flat">
              <a:solidFill>
                <a:srgbClr val="00ABC3"/>
              </a:solidFill>
              <a:prstDash val="solid"/>
              <a:round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56" name="Rounded Rectangle 6"/>
            <p:cNvSpPr/>
            <p:nvPr/>
          </p:nvSpPr>
          <p:spPr>
            <a:xfrm>
              <a:off x="2310440" y="535080"/>
              <a:ext cx="1087816" cy="246183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hueOff val="385715"/>
                    <a:lumOff val="42268"/>
                  </a:schemeClr>
                </a:gs>
              </a:gsLst>
              <a:lin ang="16200000" scaled="0"/>
            </a:gradFill>
            <a:ln w="9525" cap="flat">
              <a:solidFill>
                <a:srgbClr val="00ABC3"/>
              </a:solidFill>
              <a:prstDash val="solid"/>
              <a:round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53" name="Rounded Rectangle 19"/>
            <p:cNvSpPr/>
            <p:nvPr/>
          </p:nvSpPr>
          <p:spPr>
            <a:xfrm>
              <a:off x="0" y="335917"/>
              <a:ext cx="6774610" cy="794843"/>
            </a:xfrm>
            <a:prstGeom prst="roundRect">
              <a:avLst>
                <a:gd name="adj" fmla="val 16667"/>
              </a:avLst>
            </a:prstGeom>
            <a:noFill/>
            <a:ln w="25400" cap="flat">
              <a:solidFill>
                <a:schemeClr val="accent5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162" name="TextBox 15"/>
            <p:cNvSpPr txBox="1"/>
            <p:nvPr/>
          </p:nvSpPr>
          <p:spPr>
            <a:xfrm>
              <a:off x="81744" y="437812"/>
              <a:ext cx="6692866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rPr dirty="0"/>
                <a:t>diabetes mellitus and pregnancy-induced hypertension . </a:t>
              </a:r>
            </a:p>
          </p:txBody>
        </p:sp>
        <p:sp>
          <p:nvSpPr>
            <p:cNvPr id="1158" name="Rectangle 8"/>
            <p:cNvSpPr txBox="1"/>
            <p:nvPr/>
          </p:nvSpPr>
          <p:spPr>
            <a:xfrm>
              <a:off x="2120257" y="258460"/>
              <a:ext cx="1032494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rPr dirty="0"/>
                <a:t>D011247 </a:t>
              </a:r>
            </a:p>
          </p:txBody>
        </p:sp>
        <p:sp>
          <p:nvSpPr>
            <p:cNvPr id="1159" name="Rectangle 9"/>
            <p:cNvSpPr txBox="1"/>
            <p:nvPr/>
          </p:nvSpPr>
          <p:spPr>
            <a:xfrm>
              <a:off x="4142805" y="251181"/>
              <a:ext cx="1032494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rPr dirty="0"/>
                <a:t>D006973 </a:t>
              </a:r>
            </a:p>
          </p:txBody>
        </p:sp>
        <p:sp>
          <p:nvSpPr>
            <p:cNvPr id="1163" name="Rectangle 17"/>
            <p:cNvSpPr txBox="1"/>
            <p:nvPr/>
          </p:nvSpPr>
          <p:spPr>
            <a:xfrm>
              <a:off x="3124227" y="1669368"/>
              <a:ext cx="963624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rPr dirty="0"/>
                <a:t>D046110</a:t>
              </a:r>
            </a:p>
          </p:txBody>
        </p:sp>
        <p:sp>
          <p:nvSpPr>
            <p:cNvPr id="1164" name="TextBox 21"/>
            <p:cNvSpPr txBox="1"/>
            <p:nvPr/>
          </p:nvSpPr>
          <p:spPr>
            <a:xfrm>
              <a:off x="0" y="0"/>
              <a:ext cx="1283641" cy="3581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b="1">
                  <a:solidFill>
                    <a:srgbClr val="FF0000"/>
                  </a:solidFill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t>MeSH 2009</a:t>
              </a:r>
            </a:p>
          </p:txBody>
        </p:sp>
        <p:sp>
          <p:nvSpPr>
            <p:cNvPr id="1165" name="TextBox 23"/>
            <p:cNvSpPr txBox="1"/>
            <p:nvPr/>
          </p:nvSpPr>
          <p:spPr>
            <a:xfrm>
              <a:off x="18094" y="2145014"/>
              <a:ext cx="1283641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b="1">
                  <a:solidFill>
                    <a:srgbClr val="FF0000"/>
                  </a:solidFill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t>MeSH 2010</a:t>
              </a:r>
            </a:p>
          </p:txBody>
        </p:sp>
        <p:sp>
          <p:nvSpPr>
            <p:cNvPr id="1160" name="Straight Arrow Connector 11"/>
            <p:cNvSpPr/>
            <p:nvPr/>
          </p:nvSpPr>
          <p:spPr>
            <a:xfrm>
              <a:off x="2623499" y="830252"/>
              <a:ext cx="503244" cy="542274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161" name="Straight Arrow Connector 12"/>
            <p:cNvSpPr/>
            <p:nvPr/>
          </p:nvSpPr>
          <p:spPr>
            <a:xfrm flipH="1">
              <a:off x="4159565" y="791182"/>
              <a:ext cx="600326" cy="573032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150" name="Text Placeholder 26"/>
          <p:cNvSpPr txBox="1">
            <a:spLocks noGrp="1"/>
          </p:cNvSpPr>
          <p:nvPr>
            <p:ph type="body" sz="quarter" idx="1"/>
          </p:nvPr>
        </p:nvSpPr>
        <p:spPr>
          <a:xfrm>
            <a:off x="1592096" y="484164"/>
            <a:ext cx="6299367" cy="329511"/>
          </a:xfrm>
          <a:prstGeom prst="rect">
            <a:avLst/>
          </a:prstGeom>
        </p:spPr>
        <p:txBody>
          <a:bodyPr anchor="b"/>
          <a:lstStyle>
            <a:lvl1pPr marL="0" indent="0" defTabSz="342900">
              <a:spcBef>
                <a:spcPts val="0"/>
              </a:spcBef>
              <a:buSzTx/>
              <a:buNone/>
              <a:defRPr sz="1400" b="1">
                <a:solidFill>
                  <a:srgbClr val="000000"/>
                </a:solidFill>
              </a:defRPr>
            </a:lvl1pPr>
          </a:lstStyle>
          <a:p>
            <a:r>
              <a:rPr dirty="0" err="1"/>
              <a:t>MergeAnnot</a:t>
            </a:r>
            <a:endParaRPr dirty="0"/>
          </a:p>
        </p:txBody>
      </p:sp>
      <p:sp>
        <p:nvSpPr>
          <p:cNvPr id="1151" name="Title 3"/>
          <p:cNvSpPr txBox="1">
            <a:spLocks noGrp="1"/>
          </p:cNvSpPr>
          <p:nvPr>
            <p:ph type="title"/>
          </p:nvPr>
        </p:nvSpPr>
        <p:spPr>
          <a:xfrm>
            <a:off x="1592262" y="141945"/>
            <a:ext cx="6299201" cy="406519"/>
          </a:xfrm>
          <a:prstGeom prst="rect">
            <a:avLst/>
          </a:prstGeom>
        </p:spPr>
        <p:txBody>
          <a:bodyPr/>
          <a:lstStyle/>
          <a:p>
            <a:r>
              <a:rPr dirty="0" err="1"/>
              <a:t>ExAmple</a:t>
            </a:r>
            <a:r>
              <a:rPr dirty="0"/>
              <a:t> of rule</a:t>
            </a:r>
          </a:p>
        </p:txBody>
      </p:sp>
      <p:sp>
        <p:nvSpPr>
          <p:cNvPr id="1152" name="Slide Number Placeholder 4"/>
          <p:cNvSpPr txBox="1">
            <a:spLocks noGrp="1"/>
          </p:cNvSpPr>
          <p:nvPr>
            <p:ph type="sldNum" sz="quarter" idx="2"/>
          </p:nvPr>
        </p:nvSpPr>
        <p:spPr>
          <a:xfrm>
            <a:off x="7891463" y="4891009"/>
            <a:ext cx="863601" cy="23114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85639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" name="Title 3"/>
          <p:cNvSpPr txBox="1">
            <a:spLocks noGrp="1"/>
          </p:cNvSpPr>
          <p:nvPr>
            <p:ph type="title"/>
          </p:nvPr>
        </p:nvSpPr>
        <p:spPr>
          <a:xfrm>
            <a:off x="1474041" y="184154"/>
            <a:ext cx="6299201" cy="406519"/>
          </a:xfrm>
          <a:prstGeom prst="rect">
            <a:avLst/>
          </a:prstGeom>
        </p:spPr>
        <p:txBody>
          <a:bodyPr/>
          <a:lstStyle/>
          <a:p>
            <a:r>
              <a:t>Direct maintenance</a:t>
            </a:r>
          </a:p>
        </p:txBody>
      </p:sp>
      <p:sp>
        <p:nvSpPr>
          <p:cNvPr id="1169" name="Slide Number Placeholder 4"/>
          <p:cNvSpPr txBox="1">
            <a:spLocks noGrp="1"/>
          </p:cNvSpPr>
          <p:nvPr>
            <p:ph type="sldNum" sz="quarter" idx="2"/>
          </p:nvPr>
        </p:nvSpPr>
        <p:spPr>
          <a:xfrm>
            <a:off x="7891463" y="4891009"/>
            <a:ext cx="863601" cy="23114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26</a:t>
            </a:fld>
            <a:endParaRPr/>
          </a:p>
        </p:txBody>
      </p:sp>
      <p:grpSp>
        <p:nvGrpSpPr>
          <p:cNvPr id="1231" name="Group 48"/>
          <p:cNvGrpSpPr/>
          <p:nvPr/>
        </p:nvGrpSpPr>
        <p:grpSpPr>
          <a:xfrm>
            <a:off x="1474041" y="800100"/>
            <a:ext cx="7502905" cy="3842238"/>
            <a:chOff x="0" y="0"/>
            <a:chExt cx="5120361" cy="2977622"/>
          </a:xfrm>
        </p:grpSpPr>
        <p:sp>
          <p:nvSpPr>
            <p:cNvPr id="1170" name="Flowchart: Alternate Process 189"/>
            <p:cNvSpPr/>
            <p:nvPr/>
          </p:nvSpPr>
          <p:spPr>
            <a:xfrm>
              <a:off x="1073920" y="1615000"/>
              <a:ext cx="4046442" cy="546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218" y="0"/>
                    <a:pt x="486" y="0"/>
                  </a:cubicBezTo>
                  <a:lnTo>
                    <a:pt x="21114" y="0"/>
                  </a:lnTo>
                  <a:cubicBezTo>
                    <a:pt x="21382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21382" y="21600"/>
                    <a:pt x="21114" y="21600"/>
                  </a:cubicBezTo>
                  <a:lnTo>
                    <a:pt x="486" y="21600"/>
                  </a:lnTo>
                  <a:cubicBezTo>
                    <a:pt x="218" y="21600"/>
                    <a:pt x="0" y="19988"/>
                    <a:pt x="0" y="18000"/>
                  </a:cubicBezTo>
                  <a:close/>
                </a:path>
              </a:pathLst>
            </a:custGeom>
            <a:solidFill>
              <a:srgbClr val="EFF5FB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71" name="Flowchart: Alternate Process 199"/>
            <p:cNvSpPr/>
            <p:nvPr/>
          </p:nvSpPr>
          <p:spPr>
            <a:xfrm>
              <a:off x="1052010" y="2367429"/>
              <a:ext cx="4046442" cy="554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221" y="0"/>
                    <a:pt x="493" y="0"/>
                  </a:cubicBezTo>
                  <a:lnTo>
                    <a:pt x="21107" y="0"/>
                  </a:lnTo>
                  <a:cubicBezTo>
                    <a:pt x="21379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21379" y="21600"/>
                    <a:pt x="21107" y="21600"/>
                  </a:cubicBezTo>
                  <a:lnTo>
                    <a:pt x="493" y="21600"/>
                  </a:lnTo>
                  <a:cubicBezTo>
                    <a:pt x="221" y="21600"/>
                    <a:pt x="0" y="19988"/>
                    <a:pt x="0" y="18000"/>
                  </a:cubicBezTo>
                  <a:close/>
                </a:path>
              </a:pathLst>
            </a:custGeom>
            <a:solidFill>
              <a:srgbClr val="EFF5FB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72" name="Flowchart: Alternate Process 189"/>
            <p:cNvSpPr/>
            <p:nvPr/>
          </p:nvSpPr>
          <p:spPr>
            <a:xfrm>
              <a:off x="1052010" y="911336"/>
              <a:ext cx="4046442" cy="546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218" y="0"/>
                    <a:pt x="486" y="0"/>
                  </a:cubicBezTo>
                  <a:lnTo>
                    <a:pt x="21114" y="0"/>
                  </a:lnTo>
                  <a:cubicBezTo>
                    <a:pt x="21382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21382" y="21600"/>
                    <a:pt x="21114" y="21600"/>
                  </a:cubicBezTo>
                  <a:lnTo>
                    <a:pt x="486" y="21600"/>
                  </a:lnTo>
                  <a:cubicBezTo>
                    <a:pt x="218" y="21600"/>
                    <a:pt x="0" y="19988"/>
                    <a:pt x="0" y="18000"/>
                  </a:cubicBezTo>
                  <a:close/>
                </a:path>
              </a:pathLst>
            </a:custGeom>
            <a:solidFill>
              <a:srgbClr val="EFF5FB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73" name="Flowchart: Alternate Process 169"/>
            <p:cNvSpPr/>
            <p:nvPr/>
          </p:nvSpPr>
          <p:spPr>
            <a:xfrm>
              <a:off x="1052010" y="201994"/>
              <a:ext cx="4046442" cy="524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209" y="0"/>
                    <a:pt x="467" y="0"/>
                  </a:cubicBezTo>
                  <a:lnTo>
                    <a:pt x="21133" y="0"/>
                  </a:lnTo>
                  <a:cubicBezTo>
                    <a:pt x="21391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21391" y="21600"/>
                    <a:pt x="21133" y="21600"/>
                  </a:cubicBezTo>
                  <a:lnTo>
                    <a:pt x="467" y="21600"/>
                  </a:lnTo>
                  <a:cubicBezTo>
                    <a:pt x="209" y="21600"/>
                    <a:pt x="0" y="19988"/>
                    <a:pt x="0" y="18000"/>
                  </a:cubicBezTo>
                  <a:close/>
                </a:path>
              </a:pathLst>
            </a:custGeom>
            <a:solidFill>
              <a:srgbClr val="EFF5FB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74" name="Rectangle 108"/>
            <p:cNvSpPr/>
            <p:nvPr/>
          </p:nvSpPr>
          <p:spPr>
            <a:xfrm>
              <a:off x="-1" y="-1"/>
              <a:ext cx="844562" cy="2977624"/>
            </a:xfrm>
            <a:prstGeom prst="rect">
              <a:avLst/>
            </a:prstGeom>
            <a:noFill/>
            <a:ln w="19050" cap="flat">
              <a:solidFill>
                <a:srgbClr val="141313"/>
              </a:solidFill>
              <a:prstDash val="dash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75" name="Rectangle 113"/>
            <p:cNvSpPr/>
            <p:nvPr/>
          </p:nvSpPr>
          <p:spPr>
            <a:xfrm>
              <a:off x="1052010" y="-1"/>
              <a:ext cx="1404232" cy="2977624"/>
            </a:xfrm>
            <a:prstGeom prst="rect">
              <a:avLst/>
            </a:prstGeom>
            <a:noFill/>
            <a:ln w="19050" cap="flat">
              <a:solidFill>
                <a:srgbClr val="141313"/>
              </a:solidFill>
              <a:prstDash val="dash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76" name="Rectangle 116"/>
            <p:cNvSpPr/>
            <p:nvPr/>
          </p:nvSpPr>
          <p:spPr>
            <a:xfrm>
              <a:off x="2656103" y="-1"/>
              <a:ext cx="1341894" cy="2977624"/>
            </a:xfrm>
            <a:prstGeom prst="rect">
              <a:avLst/>
            </a:prstGeom>
            <a:noFill/>
            <a:ln w="19050" cap="flat">
              <a:solidFill>
                <a:srgbClr val="141313"/>
              </a:solidFill>
              <a:prstDash val="dash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77" name="TextBox 107"/>
            <p:cNvSpPr txBox="1"/>
            <p:nvPr/>
          </p:nvSpPr>
          <p:spPr>
            <a:xfrm>
              <a:off x="220070" y="0"/>
              <a:ext cx="320922" cy="2057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700" b="1"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t>Input</a:t>
              </a:r>
            </a:p>
          </p:txBody>
        </p:sp>
        <p:grpSp>
          <p:nvGrpSpPr>
            <p:cNvPr id="1180" name="Flowchart: Manual Input 109"/>
            <p:cNvGrpSpPr/>
            <p:nvPr/>
          </p:nvGrpSpPr>
          <p:grpSpPr>
            <a:xfrm>
              <a:off x="37496" y="248938"/>
              <a:ext cx="759388" cy="1208896"/>
              <a:chOff x="0" y="0"/>
              <a:chExt cx="759387" cy="1208895"/>
            </a:xfrm>
          </p:grpSpPr>
          <p:sp>
            <p:nvSpPr>
              <p:cNvPr id="1178" name="Shape"/>
              <p:cNvSpPr/>
              <p:nvPr/>
            </p:nvSpPr>
            <p:spPr>
              <a:xfrm>
                <a:off x="-1" y="-1"/>
                <a:ext cx="759388" cy="1208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432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rgbClr val="14131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179" name="Annotations;…"/>
              <p:cNvSpPr txBox="1"/>
              <p:nvPr/>
            </p:nvSpPr>
            <p:spPr>
              <a:xfrm>
                <a:off x="-1" y="376063"/>
                <a:ext cx="759389" cy="69854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/>
              <a:p>
                <a:pPr algn="ctr">
                  <a:defRPr sz="600"/>
                </a:pPr>
                <a:r>
                  <a:t> Annotations; </a:t>
                </a:r>
                <a:endParaRPr>
                  <a:solidFill>
                    <a:srgbClr val="FFFFFF"/>
                  </a:solidFill>
                </a:endParaRPr>
              </a:p>
              <a:p>
                <a:pPr algn="ctr">
                  <a:defRPr sz="600"/>
                </a:pPr>
                <a:endParaRPr>
                  <a:solidFill>
                    <a:srgbClr val="FFFFFF"/>
                  </a:solidFill>
                </a:endParaRPr>
              </a:p>
              <a:p>
                <a:pPr algn="ctr">
                  <a:defRPr sz="600"/>
                </a:pPr>
                <a:r>
                  <a:t>Ontology changes</a:t>
                </a:r>
                <a:endParaRPr>
                  <a:solidFill>
                    <a:srgbClr val="FFFFFF"/>
                  </a:solidFill>
                </a:endParaRPr>
              </a:p>
              <a:p>
                <a:pPr algn="ctr">
                  <a:defRPr sz="600"/>
                </a:pPr>
                <a:endParaRPr>
                  <a:solidFill>
                    <a:srgbClr val="FFFFFF"/>
                  </a:solidFill>
                </a:endParaRPr>
              </a:p>
              <a:p>
                <a:pPr algn="ctr">
                  <a:defRPr sz="600"/>
                </a:pPr>
                <a:r>
                  <a:t>ontologies;</a:t>
                </a:r>
                <a:endParaRPr>
                  <a:solidFill>
                    <a:srgbClr val="FFFFFF"/>
                  </a:solidFill>
                </a:endParaRPr>
              </a:p>
              <a:p>
                <a:pPr algn="ctr">
                  <a:defRPr sz="600"/>
                </a:pPr>
                <a:endParaRPr>
                  <a:solidFill>
                    <a:srgbClr val="FFFFFF"/>
                  </a:solidFill>
                </a:endParaRPr>
              </a:p>
              <a:p>
                <a:pPr algn="ctr">
                  <a:defRPr sz="600"/>
                </a:pPr>
                <a:r>
                  <a:t>External information;</a:t>
                </a:r>
              </a:p>
            </p:txBody>
          </p:sp>
        </p:grpSp>
        <p:sp>
          <p:nvSpPr>
            <p:cNvPr id="1181" name="TextBox 114"/>
            <p:cNvSpPr txBox="1"/>
            <p:nvPr/>
          </p:nvSpPr>
          <p:spPr>
            <a:xfrm>
              <a:off x="1459104" y="0"/>
              <a:ext cx="417766" cy="2057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700" b="1"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t>Process</a:t>
              </a:r>
            </a:p>
          </p:txBody>
        </p:sp>
        <p:sp>
          <p:nvSpPr>
            <p:cNvPr id="1182" name="TextBox 115"/>
            <p:cNvSpPr txBox="1"/>
            <p:nvPr/>
          </p:nvSpPr>
          <p:spPr>
            <a:xfrm>
              <a:off x="3140398" y="0"/>
              <a:ext cx="393978" cy="2057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700" b="1"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t>Output</a:t>
              </a:r>
            </a:p>
          </p:txBody>
        </p:sp>
        <p:grpSp>
          <p:nvGrpSpPr>
            <p:cNvPr id="1185" name="Flowchart: Process 117"/>
            <p:cNvGrpSpPr/>
            <p:nvPr/>
          </p:nvGrpSpPr>
          <p:grpSpPr>
            <a:xfrm>
              <a:off x="1262112" y="295548"/>
              <a:ext cx="1035582" cy="337863"/>
              <a:chOff x="0" y="0"/>
              <a:chExt cx="1035580" cy="337862"/>
            </a:xfrm>
          </p:grpSpPr>
          <p:sp>
            <p:nvSpPr>
              <p:cNvPr id="1183" name="Rectangle"/>
              <p:cNvSpPr/>
              <p:nvPr/>
            </p:nvSpPr>
            <p:spPr>
              <a:xfrm>
                <a:off x="0" y="-1"/>
                <a:ext cx="1035581" cy="337864"/>
              </a:xfrm>
              <a:prstGeom prst="rect">
                <a:avLst/>
              </a:prstGeom>
              <a:solidFill>
                <a:srgbClr val="D9D9D9"/>
              </a:soli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184" name="Identification of invalid annotations"/>
              <p:cNvSpPr txBox="1"/>
              <p:nvPr/>
            </p:nvSpPr>
            <p:spPr>
              <a:xfrm>
                <a:off x="0" y="48257"/>
                <a:ext cx="1035581" cy="24134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Identification of invalid annotations</a:t>
                </a:r>
              </a:p>
            </p:txBody>
          </p:sp>
        </p:grpSp>
        <p:grpSp>
          <p:nvGrpSpPr>
            <p:cNvPr id="1188" name="Flowchart: Process 118"/>
            <p:cNvGrpSpPr/>
            <p:nvPr/>
          </p:nvGrpSpPr>
          <p:grpSpPr>
            <a:xfrm>
              <a:off x="1271630" y="1039461"/>
              <a:ext cx="957902" cy="290246"/>
              <a:chOff x="0" y="0"/>
              <a:chExt cx="957901" cy="290245"/>
            </a:xfrm>
          </p:grpSpPr>
          <p:sp>
            <p:nvSpPr>
              <p:cNvPr id="1186" name="Rectangle"/>
              <p:cNvSpPr/>
              <p:nvPr/>
            </p:nvSpPr>
            <p:spPr>
              <a:xfrm>
                <a:off x="-1" y="-1"/>
                <a:ext cx="957903" cy="290247"/>
              </a:xfrm>
              <a:prstGeom prst="rect">
                <a:avLst/>
              </a:prstGeom>
              <a:solidFill>
                <a:srgbClr val="D9D9D9"/>
              </a:soli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187" name="Applying rules"/>
              <p:cNvSpPr txBox="1"/>
              <p:nvPr/>
            </p:nvSpPr>
            <p:spPr>
              <a:xfrm>
                <a:off x="-1" y="62548"/>
                <a:ext cx="957903" cy="16514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Applying rules</a:t>
                </a:r>
              </a:p>
            </p:txBody>
          </p:sp>
        </p:grpSp>
        <p:grpSp>
          <p:nvGrpSpPr>
            <p:cNvPr id="1191" name="Flowchart: Process 119"/>
            <p:cNvGrpSpPr/>
            <p:nvPr/>
          </p:nvGrpSpPr>
          <p:grpSpPr>
            <a:xfrm>
              <a:off x="1317333" y="1702289"/>
              <a:ext cx="865922" cy="380655"/>
              <a:chOff x="0" y="0"/>
              <a:chExt cx="865920" cy="380653"/>
            </a:xfrm>
          </p:grpSpPr>
          <p:sp>
            <p:nvSpPr>
              <p:cNvPr id="1189" name="Rectangle"/>
              <p:cNvSpPr/>
              <p:nvPr/>
            </p:nvSpPr>
            <p:spPr>
              <a:xfrm>
                <a:off x="0" y="0"/>
                <a:ext cx="865921" cy="380654"/>
              </a:xfrm>
              <a:prstGeom prst="rect">
                <a:avLst/>
              </a:prstGeom>
              <a:solidFill>
                <a:srgbClr val="D9D9D9"/>
              </a:soli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190" name="Use of external information"/>
              <p:cNvSpPr txBox="1"/>
              <p:nvPr/>
            </p:nvSpPr>
            <p:spPr>
              <a:xfrm>
                <a:off x="0" y="69653"/>
                <a:ext cx="865921" cy="24134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Use of external information</a:t>
                </a:r>
              </a:p>
            </p:txBody>
          </p:sp>
        </p:grpSp>
        <p:grpSp>
          <p:nvGrpSpPr>
            <p:cNvPr id="1194" name="Rectangle 122"/>
            <p:cNvGrpSpPr/>
            <p:nvPr/>
          </p:nvGrpSpPr>
          <p:grpSpPr>
            <a:xfrm>
              <a:off x="1317332" y="2459019"/>
              <a:ext cx="912199" cy="380655"/>
              <a:chOff x="0" y="0"/>
              <a:chExt cx="912198" cy="380653"/>
            </a:xfrm>
          </p:grpSpPr>
          <p:sp>
            <p:nvSpPr>
              <p:cNvPr id="1192" name="Rectangle"/>
              <p:cNvSpPr/>
              <p:nvPr/>
            </p:nvSpPr>
            <p:spPr>
              <a:xfrm>
                <a:off x="-1" y="0"/>
                <a:ext cx="912200" cy="380654"/>
              </a:xfrm>
              <a:prstGeom prst="rect">
                <a:avLst/>
              </a:prstGeom>
              <a:solidFill>
                <a:srgbClr val="D9D9D9"/>
              </a:solidFill>
              <a:ln w="12700" cap="flat">
                <a:noFill/>
                <a:miter lim="400000"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193" name="Applying change patterns"/>
              <p:cNvSpPr txBox="1"/>
              <p:nvPr/>
            </p:nvSpPr>
            <p:spPr>
              <a:xfrm>
                <a:off x="-1" y="69653"/>
                <a:ext cx="912200" cy="24134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Applying change patterns</a:t>
                </a:r>
              </a:p>
            </p:txBody>
          </p:sp>
        </p:grpSp>
        <p:grpSp>
          <p:nvGrpSpPr>
            <p:cNvPr id="1197" name="Flowchart: Alternate Process 167"/>
            <p:cNvGrpSpPr/>
            <p:nvPr/>
          </p:nvGrpSpPr>
          <p:grpSpPr>
            <a:xfrm>
              <a:off x="2699734" y="316638"/>
              <a:ext cx="657829" cy="295683"/>
              <a:chOff x="0" y="0"/>
              <a:chExt cx="657828" cy="295682"/>
            </a:xfrm>
          </p:grpSpPr>
          <p:sp>
            <p:nvSpPr>
              <p:cNvPr id="1195" name="Shape"/>
              <p:cNvSpPr/>
              <p:nvPr/>
            </p:nvSpPr>
            <p:spPr>
              <a:xfrm>
                <a:off x="-1" y="-1"/>
                <a:ext cx="657830" cy="2956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724" y="0"/>
                      <a:pt x="1618" y="0"/>
                    </a:cubicBezTo>
                    <a:lnTo>
                      <a:pt x="19982" y="0"/>
                    </a:lnTo>
                    <a:cubicBezTo>
                      <a:pt x="20876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20876" y="21600"/>
                      <a:pt x="19982" y="21600"/>
                    </a:cubicBezTo>
                    <a:lnTo>
                      <a:pt x="1618" y="21600"/>
                    </a:lnTo>
                    <a:cubicBezTo>
                      <a:pt x="724" y="21600"/>
                      <a:pt x="0" y="19988"/>
                      <a:pt x="0" y="180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hueOff val="241452"/>
                      <a:satOff val="17228"/>
                      <a:lumOff val="33968"/>
                    </a:schemeClr>
                  </a:gs>
                  <a:gs pos="35000">
                    <a:srgbClr val="C8DAE9"/>
                  </a:gs>
                  <a:gs pos="100000">
                    <a:schemeClr val="accent2">
                      <a:hueOff val="275657"/>
                      <a:satOff val="19110"/>
                      <a:lumOff val="49368"/>
                    </a:schemeClr>
                  </a:gs>
                </a:gsLst>
                <a:lin ang="16200000" scaled="0"/>
              </a:gradFill>
              <a:ln w="9525" cap="flat">
                <a:solidFill>
                  <a:srgbClr val="507790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196" name="Invalid annotations"/>
              <p:cNvSpPr txBox="1"/>
              <p:nvPr/>
            </p:nvSpPr>
            <p:spPr>
              <a:xfrm>
                <a:off x="24639" y="27167"/>
                <a:ext cx="608550" cy="24134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Invalid annotations</a:t>
                </a:r>
              </a:p>
            </p:txBody>
          </p:sp>
        </p:grpSp>
        <p:sp>
          <p:nvSpPr>
            <p:cNvPr id="1198" name="TextBox 168"/>
            <p:cNvSpPr txBox="1"/>
            <p:nvPr/>
          </p:nvSpPr>
          <p:spPr>
            <a:xfrm>
              <a:off x="4092274" y="323042"/>
              <a:ext cx="944830" cy="32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700"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t>Identification of invalid annotations</a:t>
              </a:r>
            </a:p>
          </p:txBody>
        </p:sp>
        <p:grpSp>
          <p:nvGrpSpPr>
            <p:cNvPr id="1201" name="Flowchart: Alternate Process 187"/>
            <p:cNvGrpSpPr/>
            <p:nvPr/>
          </p:nvGrpSpPr>
          <p:grpSpPr>
            <a:xfrm>
              <a:off x="3410184" y="1035778"/>
              <a:ext cx="504905" cy="297612"/>
              <a:chOff x="0" y="0"/>
              <a:chExt cx="504904" cy="297611"/>
            </a:xfrm>
          </p:grpSpPr>
          <p:sp>
            <p:nvSpPr>
              <p:cNvPr id="1199" name="Shape"/>
              <p:cNvSpPr/>
              <p:nvPr/>
            </p:nvSpPr>
            <p:spPr>
              <a:xfrm>
                <a:off x="-1" y="-1"/>
                <a:ext cx="504905" cy="297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950" y="0"/>
                      <a:pt x="2122" y="0"/>
                    </a:cubicBezTo>
                    <a:lnTo>
                      <a:pt x="19478" y="0"/>
                    </a:lnTo>
                    <a:cubicBezTo>
                      <a:pt x="20650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20650" y="21600"/>
                      <a:pt x="19478" y="21600"/>
                    </a:cubicBezTo>
                    <a:lnTo>
                      <a:pt x="2122" y="21600"/>
                    </a:lnTo>
                    <a:cubicBezTo>
                      <a:pt x="950" y="21600"/>
                      <a:pt x="0" y="19988"/>
                      <a:pt x="0" y="180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satOff val="29756"/>
                      <a:lumOff val="4537"/>
                    </a:schemeClr>
                  </a:gs>
                  <a:gs pos="35000">
                    <a:srgbClr val="F3FBFB"/>
                  </a:gs>
                  <a:gs pos="100000">
                    <a:schemeClr val="accent4">
                      <a:satOff val="36339"/>
                      <a:lumOff val="7561"/>
                    </a:schemeClr>
                  </a:gs>
                </a:gsLst>
                <a:lin ang="16200000" scaled="0"/>
              </a:gradFill>
              <a:ln w="9525" cap="flat">
                <a:solidFill>
                  <a:srgbClr val="E0E7E7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200" name="Corrected annotations"/>
              <p:cNvSpPr txBox="1"/>
              <p:nvPr/>
            </p:nvSpPr>
            <p:spPr>
              <a:xfrm>
                <a:off x="24800" y="53601"/>
                <a:ext cx="455304" cy="1904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20249" tIns="20249" rIns="20249" bIns="2024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Corrected annotations</a:t>
                </a:r>
              </a:p>
            </p:txBody>
          </p:sp>
        </p:grpSp>
        <p:grpSp>
          <p:nvGrpSpPr>
            <p:cNvPr id="1204" name="Flowchart: Alternate Process 188"/>
            <p:cNvGrpSpPr/>
            <p:nvPr/>
          </p:nvGrpSpPr>
          <p:grpSpPr>
            <a:xfrm>
              <a:off x="2699734" y="1036743"/>
              <a:ext cx="657829" cy="295683"/>
              <a:chOff x="0" y="0"/>
              <a:chExt cx="657828" cy="295682"/>
            </a:xfrm>
          </p:grpSpPr>
          <p:sp>
            <p:nvSpPr>
              <p:cNvPr id="1202" name="Shape"/>
              <p:cNvSpPr/>
              <p:nvPr/>
            </p:nvSpPr>
            <p:spPr>
              <a:xfrm>
                <a:off x="-1" y="-1"/>
                <a:ext cx="657830" cy="2956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724" y="0"/>
                      <a:pt x="1618" y="0"/>
                    </a:cubicBezTo>
                    <a:lnTo>
                      <a:pt x="19982" y="0"/>
                    </a:lnTo>
                    <a:cubicBezTo>
                      <a:pt x="20876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20876" y="21600"/>
                      <a:pt x="19982" y="21600"/>
                    </a:cubicBezTo>
                    <a:lnTo>
                      <a:pt x="1618" y="21600"/>
                    </a:lnTo>
                    <a:cubicBezTo>
                      <a:pt x="724" y="21600"/>
                      <a:pt x="0" y="19988"/>
                      <a:pt x="0" y="180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hueOff val="241452"/>
                      <a:satOff val="17228"/>
                      <a:lumOff val="33968"/>
                    </a:schemeClr>
                  </a:gs>
                  <a:gs pos="35000">
                    <a:srgbClr val="C8DAE9"/>
                  </a:gs>
                  <a:gs pos="100000">
                    <a:schemeClr val="accent2">
                      <a:hueOff val="275657"/>
                      <a:satOff val="19110"/>
                      <a:lumOff val="49368"/>
                    </a:schemeClr>
                  </a:gs>
                </a:gsLst>
                <a:lin ang="16200000" scaled="0"/>
              </a:gradFill>
              <a:ln w="9525" cap="flat">
                <a:solidFill>
                  <a:srgbClr val="507790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203" name="Annotations to refine"/>
              <p:cNvSpPr txBox="1"/>
              <p:nvPr/>
            </p:nvSpPr>
            <p:spPr>
              <a:xfrm>
                <a:off x="24639" y="27167"/>
                <a:ext cx="608550" cy="24134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Annotations to refine</a:t>
                </a:r>
              </a:p>
            </p:txBody>
          </p:sp>
        </p:grpSp>
        <p:sp>
          <p:nvSpPr>
            <p:cNvPr id="1205" name="TextBox 190"/>
            <p:cNvSpPr txBox="1"/>
            <p:nvPr/>
          </p:nvSpPr>
          <p:spPr>
            <a:xfrm>
              <a:off x="4092274" y="1046273"/>
              <a:ext cx="944830" cy="154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0249" tIns="20249" rIns="20249" bIns="20249" numCol="1" anchor="t">
              <a:spAutoFit/>
            </a:bodyPr>
            <a:lstStyle>
              <a:lvl1pPr algn="ctr">
                <a:defRPr sz="700"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t>Correction via rules</a:t>
              </a:r>
            </a:p>
          </p:txBody>
        </p:sp>
        <p:grpSp>
          <p:nvGrpSpPr>
            <p:cNvPr id="1208" name="Flowchart: Alternate Process 193"/>
            <p:cNvGrpSpPr/>
            <p:nvPr/>
          </p:nvGrpSpPr>
          <p:grpSpPr>
            <a:xfrm>
              <a:off x="3410184" y="1766921"/>
              <a:ext cx="504905" cy="291419"/>
              <a:chOff x="0" y="0"/>
              <a:chExt cx="504904" cy="291417"/>
            </a:xfrm>
          </p:grpSpPr>
          <p:sp>
            <p:nvSpPr>
              <p:cNvPr id="1206" name="Shape"/>
              <p:cNvSpPr/>
              <p:nvPr/>
            </p:nvSpPr>
            <p:spPr>
              <a:xfrm>
                <a:off x="-1" y="0"/>
                <a:ext cx="504905" cy="2914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930" y="0"/>
                      <a:pt x="2078" y="0"/>
                    </a:cubicBezTo>
                    <a:lnTo>
                      <a:pt x="19522" y="0"/>
                    </a:lnTo>
                    <a:cubicBezTo>
                      <a:pt x="20670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20670" y="21600"/>
                      <a:pt x="19522" y="21600"/>
                    </a:cubicBezTo>
                    <a:lnTo>
                      <a:pt x="2078" y="21600"/>
                    </a:lnTo>
                    <a:cubicBezTo>
                      <a:pt x="930" y="21600"/>
                      <a:pt x="0" y="19988"/>
                      <a:pt x="0" y="180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satOff val="29756"/>
                      <a:lumOff val="4537"/>
                    </a:schemeClr>
                  </a:gs>
                  <a:gs pos="35000">
                    <a:srgbClr val="F3FBFB"/>
                  </a:gs>
                  <a:gs pos="100000">
                    <a:schemeClr val="accent4">
                      <a:satOff val="36339"/>
                      <a:lumOff val="7561"/>
                    </a:schemeClr>
                  </a:gs>
                </a:gsLst>
                <a:lin ang="16200000" scaled="0"/>
              </a:gradFill>
              <a:ln w="9525" cap="flat">
                <a:solidFill>
                  <a:srgbClr val="E0E7E7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207" name="Corrected annotations"/>
              <p:cNvSpPr txBox="1"/>
              <p:nvPr/>
            </p:nvSpPr>
            <p:spPr>
              <a:xfrm>
                <a:off x="24284" y="50505"/>
                <a:ext cx="456336" cy="19040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20249" tIns="20249" rIns="20249" bIns="2024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Corrected annotations</a:t>
                </a:r>
              </a:p>
            </p:txBody>
          </p:sp>
        </p:grpSp>
        <p:grpSp>
          <p:nvGrpSpPr>
            <p:cNvPr id="1211" name="Flowchart: Alternate Process 194"/>
            <p:cNvGrpSpPr/>
            <p:nvPr/>
          </p:nvGrpSpPr>
          <p:grpSpPr>
            <a:xfrm>
              <a:off x="2699734" y="1764789"/>
              <a:ext cx="657829" cy="295683"/>
              <a:chOff x="0" y="0"/>
              <a:chExt cx="657828" cy="295682"/>
            </a:xfrm>
          </p:grpSpPr>
          <p:sp>
            <p:nvSpPr>
              <p:cNvPr id="1209" name="Shape"/>
              <p:cNvSpPr/>
              <p:nvPr/>
            </p:nvSpPr>
            <p:spPr>
              <a:xfrm>
                <a:off x="-1" y="-1"/>
                <a:ext cx="657830" cy="2956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724" y="0"/>
                      <a:pt x="1618" y="0"/>
                    </a:cubicBezTo>
                    <a:lnTo>
                      <a:pt x="19982" y="0"/>
                    </a:lnTo>
                    <a:cubicBezTo>
                      <a:pt x="20876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20876" y="21600"/>
                      <a:pt x="19982" y="21600"/>
                    </a:cubicBezTo>
                    <a:lnTo>
                      <a:pt x="1618" y="21600"/>
                    </a:lnTo>
                    <a:cubicBezTo>
                      <a:pt x="724" y="21600"/>
                      <a:pt x="0" y="19988"/>
                      <a:pt x="0" y="180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hueOff val="241452"/>
                      <a:satOff val="17228"/>
                      <a:lumOff val="33968"/>
                    </a:schemeClr>
                  </a:gs>
                  <a:gs pos="35000">
                    <a:srgbClr val="C8DAE9"/>
                  </a:gs>
                  <a:gs pos="100000">
                    <a:schemeClr val="accent2">
                      <a:hueOff val="275657"/>
                      <a:satOff val="19110"/>
                      <a:lumOff val="49368"/>
                    </a:schemeClr>
                  </a:gs>
                </a:gsLst>
                <a:lin ang="16200000" scaled="0"/>
              </a:gradFill>
              <a:ln w="9525" cap="flat">
                <a:solidFill>
                  <a:srgbClr val="507790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210" name="Annotations to refine"/>
              <p:cNvSpPr txBox="1"/>
              <p:nvPr/>
            </p:nvSpPr>
            <p:spPr>
              <a:xfrm>
                <a:off x="24639" y="27167"/>
                <a:ext cx="608550" cy="24134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Annotations to refine</a:t>
                </a:r>
              </a:p>
            </p:txBody>
          </p:sp>
        </p:grpSp>
        <p:sp>
          <p:nvSpPr>
            <p:cNvPr id="1212" name="TextBox 196"/>
            <p:cNvSpPr txBox="1"/>
            <p:nvPr/>
          </p:nvSpPr>
          <p:spPr>
            <a:xfrm>
              <a:off x="4083910" y="1683916"/>
              <a:ext cx="944830" cy="26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0249" tIns="20249" rIns="20249" bIns="20249" numCol="1" anchor="t">
              <a:spAutoFit/>
            </a:bodyPr>
            <a:lstStyle>
              <a:lvl1pPr algn="ctr">
                <a:defRPr sz="700"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t>Correction via external knowledge</a:t>
              </a:r>
            </a:p>
          </p:txBody>
        </p:sp>
        <p:grpSp>
          <p:nvGrpSpPr>
            <p:cNvPr id="1215" name="Flowchart: Alternate Process 197"/>
            <p:cNvGrpSpPr/>
            <p:nvPr/>
          </p:nvGrpSpPr>
          <p:grpSpPr>
            <a:xfrm>
              <a:off x="3410184" y="2496897"/>
              <a:ext cx="504905" cy="295394"/>
              <a:chOff x="0" y="0"/>
              <a:chExt cx="504904" cy="295393"/>
            </a:xfrm>
          </p:grpSpPr>
          <p:sp>
            <p:nvSpPr>
              <p:cNvPr id="1213" name="Shape"/>
              <p:cNvSpPr/>
              <p:nvPr/>
            </p:nvSpPr>
            <p:spPr>
              <a:xfrm>
                <a:off x="-1" y="-1"/>
                <a:ext cx="504905" cy="2953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943" y="0"/>
                      <a:pt x="2106" y="0"/>
                    </a:cubicBezTo>
                    <a:lnTo>
                      <a:pt x="19494" y="0"/>
                    </a:lnTo>
                    <a:cubicBezTo>
                      <a:pt x="20657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20657" y="21600"/>
                      <a:pt x="19494" y="21600"/>
                    </a:cubicBezTo>
                    <a:lnTo>
                      <a:pt x="2106" y="21600"/>
                    </a:lnTo>
                    <a:cubicBezTo>
                      <a:pt x="943" y="21600"/>
                      <a:pt x="0" y="19988"/>
                      <a:pt x="0" y="180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satOff val="29756"/>
                      <a:lumOff val="4537"/>
                    </a:schemeClr>
                  </a:gs>
                  <a:gs pos="35000">
                    <a:srgbClr val="F3FBFB"/>
                  </a:gs>
                  <a:gs pos="100000">
                    <a:schemeClr val="accent4">
                      <a:satOff val="36339"/>
                      <a:lumOff val="7561"/>
                    </a:schemeClr>
                  </a:gs>
                </a:gsLst>
                <a:lin ang="16200000" scaled="0"/>
              </a:gradFill>
              <a:ln w="9525" cap="flat">
                <a:solidFill>
                  <a:srgbClr val="E0E7E7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214" name="Corrected annotations"/>
              <p:cNvSpPr txBox="1"/>
              <p:nvPr/>
            </p:nvSpPr>
            <p:spPr>
              <a:xfrm>
                <a:off x="24616" y="52492"/>
                <a:ext cx="455672" cy="1904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20249" tIns="20249" rIns="20249" bIns="2024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Corrected annotations</a:t>
                </a:r>
              </a:p>
            </p:txBody>
          </p:sp>
        </p:grpSp>
        <p:grpSp>
          <p:nvGrpSpPr>
            <p:cNvPr id="1218" name="Flowchart: Alternate Process 198"/>
            <p:cNvGrpSpPr/>
            <p:nvPr/>
          </p:nvGrpSpPr>
          <p:grpSpPr>
            <a:xfrm>
              <a:off x="2699734" y="2496752"/>
              <a:ext cx="657829" cy="295683"/>
              <a:chOff x="0" y="0"/>
              <a:chExt cx="657828" cy="295682"/>
            </a:xfrm>
          </p:grpSpPr>
          <p:sp>
            <p:nvSpPr>
              <p:cNvPr id="1216" name="Shape"/>
              <p:cNvSpPr/>
              <p:nvPr/>
            </p:nvSpPr>
            <p:spPr>
              <a:xfrm>
                <a:off x="-1" y="-1"/>
                <a:ext cx="657830" cy="2956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724" y="0"/>
                      <a:pt x="1618" y="0"/>
                    </a:cubicBezTo>
                    <a:lnTo>
                      <a:pt x="19982" y="0"/>
                    </a:lnTo>
                    <a:cubicBezTo>
                      <a:pt x="20876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20876" y="21600"/>
                      <a:pt x="19982" y="21600"/>
                    </a:cubicBezTo>
                    <a:lnTo>
                      <a:pt x="1618" y="21600"/>
                    </a:lnTo>
                    <a:cubicBezTo>
                      <a:pt x="724" y="21600"/>
                      <a:pt x="0" y="19988"/>
                      <a:pt x="0" y="180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hueOff val="241452"/>
                      <a:satOff val="17228"/>
                      <a:lumOff val="33968"/>
                    </a:schemeClr>
                  </a:gs>
                  <a:gs pos="35000">
                    <a:srgbClr val="C8DAE9"/>
                  </a:gs>
                  <a:gs pos="100000">
                    <a:schemeClr val="accent2">
                      <a:hueOff val="275657"/>
                      <a:satOff val="19110"/>
                      <a:lumOff val="49368"/>
                    </a:schemeClr>
                  </a:gs>
                </a:gsLst>
                <a:lin ang="16200000" scaled="0"/>
              </a:gradFill>
              <a:ln w="9525" cap="flat">
                <a:solidFill>
                  <a:srgbClr val="507790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217" name="Invalid annotations"/>
              <p:cNvSpPr txBox="1"/>
              <p:nvPr/>
            </p:nvSpPr>
            <p:spPr>
              <a:xfrm>
                <a:off x="24639" y="27167"/>
                <a:ext cx="608550" cy="24134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Invalid annotations</a:t>
                </a:r>
              </a:p>
            </p:txBody>
          </p:sp>
        </p:grpSp>
        <p:sp>
          <p:nvSpPr>
            <p:cNvPr id="1219" name="TextBox 200"/>
            <p:cNvSpPr txBox="1"/>
            <p:nvPr/>
          </p:nvSpPr>
          <p:spPr>
            <a:xfrm>
              <a:off x="4075547" y="2439376"/>
              <a:ext cx="944831" cy="26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0249" tIns="20249" rIns="20249" bIns="20249" numCol="1" anchor="t">
              <a:spAutoFit/>
            </a:bodyPr>
            <a:lstStyle>
              <a:lvl1pPr algn="ctr">
                <a:defRPr sz="700"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t>Correction via change patterns</a:t>
              </a:r>
            </a:p>
          </p:txBody>
        </p:sp>
        <p:grpSp>
          <p:nvGrpSpPr>
            <p:cNvPr id="1222" name="Flowchart: Alternate Process 81"/>
            <p:cNvGrpSpPr/>
            <p:nvPr/>
          </p:nvGrpSpPr>
          <p:grpSpPr>
            <a:xfrm>
              <a:off x="3410184" y="315673"/>
              <a:ext cx="504905" cy="297612"/>
              <a:chOff x="0" y="0"/>
              <a:chExt cx="504904" cy="297611"/>
            </a:xfrm>
          </p:grpSpPr>
          <p:sp>
            <p:nvSpPr>
              <p:cNvPr id="1220" name="Shape"/>
              <p:cNvSpPr/>
              <p:nvPr/>
            </p:nvSpPr>
            <p:spPr>
              <a:xfrm>
                <a:off x="-1" y="-1"/>
                <a:ext cx="504905" cy="297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950" y="0"/>
                      <a:pt x="2122" y="0"/>
                    </a:cubicBezTo>
                    <a:lnTo>
                      <a:pt x="19478" y="0"/>
                    </a:lnTo>
                    <a:cubicBezTo>
                      <a:pt x="20650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20650" y="21600"/>
                      <a:pt x="19478" y="21600"/>
                    </a:cubicBezTo>
                    <a:lnTo>
                      <a:pt x="2122" y="21600"/>
                    </a:lnTo>
                    <a:cubicBezTo>
                      <a:pt x="950" y="21600"/>
                      <a:pt x="0" y="19988"/>
                      <a:pt x="0" y="180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satOff val="29756"/>
                      <a:lumOff val="4537"/>
                    </a:schemeClr>
                  </a:gs>
                  <a:gs pos="35000">
                    <a:srgbClr val="F3FBFB"/>
                  </a:gs>
                  <a:gs pos="100000">
                    <a:schemeClr val="accent4">
                      <a:satOff val="36339"/>
                      <a:lumOff val="7561"/>
                    </a:schemeClr>
                  </a:gs>
                </a:gsLst>
                <a:lin ang="16200000" scaled="0"/>
              </a:gradFill>
              <a:ln w="9525" cap="flat">
                <a:solidFill>
                  <a:srgbClr val="E0E7E7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600"/>
                </a:pPr>
                <a:endParaRPr/>
              </a:p>
            </p:txBody>
          </p:sp>
          <p:sp>
            <p:nvSpPr>
              <p:cNvPr id="1221" name="Valid annotations"/>
              <p:cNvSpPr txBox="1"/>
              <p:nvPr/>
            </p:nvSpPr>
            <p:spPr>
              <a:xfrm>
                <a:off x="24800" y="53601"/>
                <a:ext cx="455304" cy="1904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20249" tIns="20249" rIns="20249" bIns="20249" numCol="1" anchor="ctr">
                <a:spAutoFit/>
              </a:bodyPr>
              <a:lstStyle>
                <a:lvl1pPr algn="ctr">
                  <a:defRPr sz="600"/>
                </a:lvl1pPr>
              </a:lstStyle>
              <a:p>
                <a:r>
                  <a:t>Valid annotations</a:t>
                </a:r>
              </a:p>
            </p:txBody>
          </p:sp>
        </p:grpSp>
        <p:sp>
          <p:nvSpPr>
            <p:cNvPr id="1223" name="Pfeil nach rechts 58"/>
            <p:cNvSpPr/>
            <p:nvPr/>
          </p:nvSpPr>
          <p:spPr>
            <a:xfrm>
              <a:off x="892900" y="390105"/>
              <a:ext cx="138025" cy="14875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8C8686"/>
            </a:solidFill>
            <a:ln w="25400" cap="flat">
              <a:solidFill>
                <a:srgbClr val="8C8686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24" name="Pfeil nach rechts 59"/>
            <p:cNvSpPr/>
            <p:nvPr/>
          </p:nvSpPr>
          <p:spPr>
            <a:xfrm>
              <a:off x="2491585" y="390105"/>
              <a:ext cx="138025" cy="14875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8C8686"/>
            </a:solidFill>
            <a:ln w="25400" cap="flat">
              <a:solidFill>
                <a:srgbClr val="8C8686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25" name="Pfeil nach rechts 61"/>
            <p:cNvSpPr/>
            <p:nvPr/>
          </p:nvSpPr>
          <p:spPr>
            <a:xfrm>
              <a:off x="2491585" y="1110210"/>
              <a:ext cx="138025" cy="14874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8C8686"/>
            </a:solidFill>
            <a:ln w="25400" cap="flat">
              <a:solidFill>
                <a:srgbClr val="8C8686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26" name="Pfeil nach rechts 63"/>
            <p:cNvSpPr/>
            <p:nvPr/>
          </p:nvSpPr>
          <p:spPr>
            <a:xfrm>
              <a:off x="2491585" y="1838256"/>
              <a:ext cx="138025" cy="14875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8C8686"/>
            </a:solidFill>
            <a:ln w="25400" cap="flat">
              <a:solidFill>
                <a:srgbClr val="8C8686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27" name="Pfeil nach rechts 65"/>
            <p:cNvSpPr/>
            <p:nvPr/>
          </p:nvSpPr>
          <p:spPr>
            <a:xfrm>
              <a:off x="2491585" y="2570219"/>
              <a:ext cx="138025" cy="14874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8C8686"/>
            </a:solidFill>
            <a:ln w="25400" cap="flat">
              <a:solidFill>
                <a:srgbClr val="8C8686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28" name="Gewinkelte Verbindung 66"/>
            <p:cNvSpPr/>
            <p:nvPr/>
          </p:nvSpPr>
          <p:spPr>
            <a:xfrm rot="5400000">
              <a:off x="2176045" y="186857"/>
              <a:ext cx="427141" cy="1278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0800" y="0"/>
                  </a:lnTo>
                  <a:lnTo>
                    <a:pt x="10800" y="21600"/>
                  </a:lnTo>
                  <a:lnTo>
                    <a:pt x="21600" y="21600"/>
                  </a:lnTo>
                </a:path>
              </a:pathLst>
            </a:custGeom>
            <a:noFill/>
            <a:ln w="57150" cap="flat">
              <a:solidFill>
                <a:srgbClr val="8C8686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9" name="Gewinkelte Verbindung 67"/>
            <p:cNvSpPr/>
            <p:nvPr/>
          </p:nvSpPr>
          <p:spPr>
            <a:xfrm rot="5400000">
              <a:off x="2204540" y="878179"/>
              <a:ext cx="369865" cy="1278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0800" y="0"/>
                  </a:lnTo>
                  <a:lnTo>
                    <a:pt x="10800" y="21600"/>
                  </a:lnTo>
                  <a:lnTo>
                    <a:pt x="21600" y="21600"/>
                  </a:lnTo>
                </a:path>
              </a:pathLst>
            </a:custGeom>
            <a:noFill/>
            <a:ln w="57150" cap="flat">
              <a:solidFill>
                <a:srgbClr val="8C8686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0" name="Gewinkelte Verbindung 68"/>
            <p:cNvSpPr/>
            <p:nvPr/>
          </p:nvSpPr>
          <p:spPr>
            <a:xfrm rot="5400000">
              <a:off x="2201767" y="1632136"/>
              <a:ext cx="398548" cy="1255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0800" y="0"/>
                  </a:lnTo>
                  <a:lnTo>
                    <a:pt x="10800" y="21600"/>
                  </a:lnTo>
                  <a:lnTo>
                    <a:pt x="21600" y="21600"/>
                  </a:lnTo>
                </a:path>
              </a:pathLst>
            </a:custGeom>
            <a:noFill/>
            <a:ln w="57150" cap="flat">
              <a:solidFill>
                <a:srgbClr val="8C8686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1232" name="Oval 1"/>
          <p:cNvSpPr/>
          <p:nvPr/>
        </p:nvSpPr>
        <p:spPr>
          <a:xfrm>
            <a:off x="7409440" y="2818157"/>
            <a:ext cx="1535402" cy="526058"/>
          </a:xfrm>
          <a:prstGeom prst="ellipse">
            <a:avLst/>
          </a:prstGeom>
          <a:ln w="38100">
            <a:solidFill>
              <a:srgbClr val="FF0000"/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183842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" name="Content Placeholder 1"/>
          <p:cNvSpPr txBox="1">
            <a:spLocks noGrp="1"/>
          </p:cNvSpPr>
          <p:nvPr>
            <p:ph type="body" idx="1"/>
          </p:nvPr>
        </p:nvSpPr>
        <p:spPr>
          <a:xfrm>
            <a:off x="1468958" y="1071207"/>
            <a:ext cx="6854305" cy="36450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dirty="0"/>
              <a:t>Concept can have different labels before and after evolution. They can be </a:t>
            </a:r>
            <a:r>
              <a:rPr lang="en-GB" b="1" dirty="0"/>
              <a:t>disjoint</a:t>
            </a:r>
            <a:r>
              <a:rPr lang="en-GB" dirty="0"/>
              <a:t> from the </a:t>
            </a:r>
            <a:r>
              <a:rPr lang="en-GB" b="1" dirty="0"/>
              <a:t>syntactic or lexical </a:t>
            </a:r>
            <a:r>
              <a:rPr lang="en-GB" dirty="0"/>
              <a:t>point of view</a:t>
            </a:r>
          </a:p>
          <a:p>
            <a:pPr marL="360363" lvl="1" indent="-176212">
              <a:defRPr sz="1100" u="sng"/>
            </a:pPr>
            <a:r>
              <a:rPr lang="en-GB" sz="1300" dirty="0"/>
              <a:t>Ex:</a:t>
            </a:r>
            <a:r>
              <a:rPr lang="en-GB" sz="1300" u="none" dirty="0"/>
              <a:t> Cancer                                                Malignant neoplasm</a:t>
            </a:r>
          </a:p>
          <a:p>
            <a:endParaRPr lang="en-GB" u="none" dirty="0"/>
          </a:p>
          <a:p>
            <a:r>
              <a:rPr lang="en-GB" dirty="0"/>
              <a:t>Lexical and Semantic change patterns cannot be applied</a:t>
            </a:r>
          </a:p>
          <a:p>
            <a:endParaRPr lang="en-GB" dirty="0"/>
          </a:p>
          <a:p>
            <a:r>
              <a:rPr lang="en-GB" b="1" dirty="0"/>
              <a:t>External knowledge sources </a:t>
            </a:r>
            <a:r>
              <a:rPr lang="en-GB" dirty="0"/>
              <a:t>are required to characterize the evolution of concepts in such situations</a:t>
            </a:r>
          </a:p>
          <a:p>
            <a:endParaRPr lang="en-GB" dirty="0"/>
          </a:p>
          <a:p>
            <a:r>
              <a:rPr lang="en-GB" dirty="0"/>
              <a:t>We propose a method exploiting </a:t>
            </a:r>
            <a:r>
              <a:rPr lang="en-GB" b="1" dirty="0" err="1"/>
              <a:t>Bioportal</a:t>
            </a:r>
            <a:r>
              <a:rPr lang="en-GB" b="1" dirty="0"/>
              <a:t> </a:t>
            </a:r>
            <a:r>
              <a:rPr lang="en-GB" dirty="0"/>
              <a:t>to find the semantic relationship between two versions of the same concepts</a:t>
            </a:r>
          </a:p>
          <a:p>
            <a:pPr marL="360363" lvl="1" indent="-176212">
              <a:defRPr sz="1100"/>
            </a:pPr>
            <a:r>
              <a:rPr lang="en-GB" sz="1300" dirty="0"/>
              <a:t>Equivalent, less specific, more specific, unrelated, partially matched</a:t>
            </a:r>
          </a:p>
        </p:txBody>
      </p:sp>
      <p:sp>
        <p:nvSpPr>
          <p:cNvPr id="1236" name="Title 3"/>
          <p:cNvSpPr txBox="1">
            <a:spLocks noGrp="1"/>
          </p:cNvSpPr>
          <p:nvPr>
            <p:ph type="title"/>
          </p:nvPr>
        </p:nvSpPr>
        <p:spPr>
          <a:xfrm>
            <a:off x="1468958" y="145700"/>
            <a:ext cx="6299201" cy="406519"/>
          </a:xfrm>
          <a:prstGeom prst="rect">
            <a:avLst/>
          </a:prstGeom>
        </p:spPr>
        <p:txBody>
          <a:bodyPr/>
          <a:lstStyle/>
          <a:p>
            <a:r>
              <a:rPr lang="fr-CH" dirty="0"/>
              <a:t>"</a:t>
            </a:r>
            <a:r>
              <a:rPr dirty="0"/>
              <a:t>Concept drift</a:t>
            </a:r>
            <a:r>
              <a:rPr lang="fr-CH" dirty="0"/>
              <a:t>"</a:t>
            </a:r>
            <a:r>
              <a:rPr dirty="0"/>
              <a:t> for annotations</a:t>
            </a:r>
          </a:p>
        </p:txBody>
      </p:sp>
      <p:sp>
        <p:nvSpPr>
          <p:cNvPr id="1237" name="Slide Number Placeholder 4"/>
          <p:cNvSpPr txBox="1">
            <a:spLocks noGrp="1"/>
          </p:cNvSpPr>
          <p:nvPr>
            <p:ph type="sldNum" sz="quarter" idx="2"/>
          </p:nvPr>
        </p:nvSpPr>
        <p:spPr>
          <a:xfrm>
            <a:off x="7891463" y="4891009"/>
            <a:ext cx="863601" cy="23114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27</a:t>
            </a:fld>
            <a:endParaRPr/>
          </a:p>
        </p:txBody>
      </p:sp>
      <p:sp>
        <p:nvSpPr>
          <p:cNvPr id="1238" name="Straight Arrow Connector 6"/>
          <p:cNvSpPr/>
          <p:nvPr/>
        </p:nvSpPr>
        <p:spPr>
          <a:xfrm>
            <a:off x="2937287" y="1707780"/>
            <a:ext cx="1576616" cy="1"/>
          </a:xfrm>
          <a:prstGeom prst="line">
            <a:avLst/>
          </a:prstGeom>
          <a:ln w="25400">
            <a:solidFill>
              <a:schemeClr val="accent1"/>
            </a:solidFill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7" name="Text Placeholder 69">
            <a:extLst>
              <a:ext uri="{FF2B5EF4-FFF2-40B4-BE49-F238E27FC236}">
                <a16:creationId xmlns:a16="http://schemas.microsoft.com/office/drawing/2014/main" id="{E42801B7-994E-DE47-A0FB-A51C08808CD0}"/>
              </a:ext>
            </a:extLst>
          </p:cNvPr>
          <p:cNvSpPr txBox="1">
            <a:spLocks/>
          </p:cNvSpPr>
          <p:nvPr/>
        </p:nvSpPr>
        <p:spPr>
          <a:xfrm>
            <a:off x="1504539" y="482201"/>
            <a:ext cx="5299030" cy="329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b">
            <a:normAutofit/>
          </a:bodyPr>
          <a:lstStyle>
            <a:lvl1pPr marL="0" marR="0" indent="0" algn="l" defTabSz="457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900" b="1" i="0" u="none" strike="noStrike" cap="none" spc="0" baseline="0">
                <a:ln>
                  <a:noFill/>
                </a:ln>
                <a:solidFill>
                  <a:schemeClr val="accent2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360363" marR="0" indent="-176212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541337" marR="0" indent="-184150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804748" marR="0" indent="-174511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1013958" marR="0" indent="-112258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491739" marR="0" indent="-205739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948939" marR="0" indent="-205739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406140" marR="0" indent="-205740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3863340" marR="0" indent="-205740" algn="l" defTabSz="4572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A0AF"/>
              </a:buClr>
              <a:buSzPct val="100000"/>
              <a:buFont typeface="Arial"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141313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hangingPunct="1"/>
            <a:r>
              <a:rPr lang="en-US" dirty="0"/>
              <a:t>Use of Background knowledge</a:t>
            </a:r>
          </a:p>
        </p:txBody>
      </p:sp>
    </p:spTree>
    <p:extLst>
      <p:ext uri="{BB962C8B-B14F-4D97-AF65-F5344CB8AC3E}">
        <p14:creationId xmlns:p14="http://schemas.microsoft.com/office/powerpoint/2010/main" val="14118543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knowledge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endParaRPr lang="fr-FR" dirty="0">
              <a:solidFill>
                <a:srgbClr val="141313"/>
              </a:solidFill>
            </a:endParaRPr>
          </a:p>
        </p:txBody>
      </p:sp>
      <p:pic>
        <p:nvPicPr>
          <p:cNvPr id="6" name="Picture 5" descr="Figure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861" y="726808"/>
            <a:ext cx="5728854" cy="4296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484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C5FCFB7-83BD-9848-B12E-63F51516F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4638" y="1978130"/>
            <a:ext cx="5298842" cy="406519"/>
          </a:xfrm>
        </p:spPr>
        <p:txBody>
          <a:bodyPr/>
          <a:lstStyle/>
          <a:p>
            <a:r>
              <a:rPr lang="en-US" sz="2800" dirty="0"/>
              <a:t>What we are doing?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067ADF-A12D-4847-99ED-5E46903F33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29</a:t>
            </a:fld>
            <a:endParaRPr lang="fr-FR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D46BE9-0C45-F646-A230-6FC1851C5F6A}"/>
              </a:ext>
            </a:extLst>
          </p:cNvPr>
          <p:cNvSpPr txBox="1"/>
          <p:nvPr/>
        </p:nvSpPr>
        <p:spPr>
          <a:xfrm>
            <a:off x="1734638" y="3044124"/>
            <a:ext cx="41884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Fixing mappings</a:t>
            </a:r>
          </a:p>
          <a:p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Fixing semantic annotations</a:t>
            </a:r>
          </a:p>
          <a:p>
            <a:r>
              <a:rPr lang="en-US" sz="2400" dirty="0"/>
              <a:t>Retrieving past knowledge</a:t>
            </a:r>
          </a:p>
        </p:txBody>
      </p:sp>
      <p:pic>
        <p:nvPicPr>
          <p:cNvPr id="8" name="Picture 1" descr="page1image903435584">
            <a:extLst>
              <a:ext uri="{FF2B5EF4-FFF2-40B4-BE49-F238E27FC236}">
                <a16:creationId xmlns:a16="http://schemas.microsoft.com/office/drawing/2014/main" id="{BF54C65D-903B-E245-94DF-E99F9D141F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72077">
            <a:off x="5954297" y="2237191"/>
            <a:ext cx="2482919" cy="1739792"/>
          </a:xfrm>
          <a:prstGeom prst="rect">
            <a:avLst/>
          </a:prstGeom>
          <a:noFill/>
          <a:effectLst>
            <a:outerShdw blurRad="190500" dist="50800" dir="8100000" algn="tr" rotWithShape="0">
              <a:schemeClr val="bg2">
                <a:lumMod val="25000"/>
                <a:alpha val="53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4732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7B86BF6E-068F-7044-9703-A4D2D52C062F}"/>
              </a:ext>
            </a:extLst>
          </p:cNvPr>
          <p:cNvSpPr/>
          <p:nvPr/>
        </p:nvSpPr>
        <p:spPr>
          <a:xfrm>
            <a:off x="0" y="4341412"/>
            <a:ext cx="9144000" cy="80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5" name="Freeform 124">
            <a:extLst>
              <a:ext uri="{FF2B5EF4-FFF2-40B4-BE49-F238E27FC236}">
                <a16:creationId xmlns:a16="http://schemas.microsoft.com/office/drawing/2014/main" id="{20902337-4FFC-724A-B068-3FC260C89207}"/>
              </a:ext>
            </a:extLst>
          </p:cNvPr>
          <p:cNvSpPr/>
          <p:nvPr/>
        </p:nvSpPr>
        <p:spPr>
          <a:xfrm>
            <a:off x="3236181" y="3927944"/>
            <a:ext cx="2719346" cy="1168842"/>
          </a:xfrm>
          <a:custGeom>
            <a:avLst/>
            <a:gdLst>
              <a:gd name="connsiteX0" fmla="*/ 604299 w 2719346"/>
              <a:gd name="connsiteY0" fmla="*/ 87465 h 1168842"/>
              <a:gd name="connsiteX1" fmla="*/ 0 w 2719346"/>
              <a:gd name="connsiteY1" fmla="*/ 1168842 h 1168842"/>
              <a:gd name="connsiteX2" fmla="*/ 2719346 w 2719346"/>
              <a:gd name="connsiteY2" fmla="*/ 1144988 h 1168842"/>
              <a:gd name="connsiteX3" fmla="*/ 2043485 w 2719346"/>
              <a:gd name="connsiteY3" fmla="*/ 0 h 1168842"/>
              <a:gd name="connsiteX4" fmla="*/ 1932167 w 2719346"/>
              <a:gd name="connsiteY4" fmla="*/ 71562 h 1168842"/>
              <a:gd name="connsiteX5" fmla="*/ 1852654 w 2719346"/>
              <a:gd name="connsiteY5" fmla="*/ 135173 h 1168842"/>
              <a:gd name="connsiteX6" fmla="*/ 1757238 w 2719346"/>
              <a:gd name="connsiteY6" fmla="*/ 174929 h 1168842"/>
              <a:gd name="connsiteX7" fmla="*/ 1669774 w 2719346"/>
              <a:gd name="connsiteY7" fmla="*/ 198783 h 1168842"/>
              <a:gd name="connsiteX8" fmla="*/ 1542553 w 2719346"/>
              <a:gd name="connsiteY8" fmla="*/ 222637 h 1168842"/>
              <a:gd name="connsiteX9" fmla="*/ 1423283 w 2719346"/>
              <a:gd name="connsiteY9" fmla="*/ 246491 h 1168842"/>
              <a:gd name="connsiteX10" fmla="*/ 1304014 w 2719346"/>
              <a:gd name="connsiteY10" fmla="*/ 254442 h 1168842"/>
              <a:gd name="connsiteX11" fmla="*/ 1184744 w 2719346"/>
              <a:gd name="connsiteY11" fmla="*/ 254442 h 1168842"/>
              <a:gd name="connsiteX12" fmla="*/ 1049572 w 2719346"/>
              <a:gd name="connsiteY12" fmla="*/ 246491 h 1168842"/>
              <a:gd name="connsiteX13" fmla="*/ 914400 w 2719346"/>
              <a:gd name="connsiteY13" fmla="*/ 230588 h 1168842"/>
              <a:gd name="connsiteX14" fmla="*/ 787179 w 2719346"/>
              <a:gd name="connsiteY14" fmla="*/ 190832 h 1168842"/>
              <a:gd name="connsiteX15" fmla="*/ 707666 w 2719346"/>
              <a:gd name="connsiteY15" fmla="*/ 151075 h 1168842"/>
              <a:gd name="connsiteX16" fmla="*/ 604299 w 2719346"/>
              <a:gd name="connsiteY16" fmla="*/ 87465 h 1168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19346" h="1168842">
                <a:moveTo>
                  <a:pt x="604299" y="87465"/>
                </a:moveTo>
                <a:lnTo>
                  <a:pt x="0" y="1168842"/>
                </a:lnTo>
                <a:lnTo>
                  <a:pt x="2719346" y="1144988"/>
                </a:lnTo>
                <a:lnTo>
                  <a:pt x="2043485" y="0"/>
                </a:lnTo>
                <a:lnTo>
                  <a:pt x="1932167" y="71562"/>
                </a:lnTo>
                <a:lnTo>
                  <a:pt x="1852654" y="135173"/>
                </a:lnTo>
                <a:lnTo>
                  <a:pt x="1757238" y="174929"/>
                </a:lnTo>
                <a:lnTo>
                  <a:pt x="1669774" y="198783"/>
                </a:lnTo>
                <a:lnTo>
                  <a:pt x="1542553" y="222637"/>
                </a:lnTo>
                <a:lnTo>
                  <a:pt x="1423283" y="246491"/>
                </a:lnTo>
                <a:lnTo>
                  <a:pt x="1304014" y="254442"/>
                </a:lnTo>
                <a:lnTo>
                  <a:pt x="1184744" y="254442"/>
                </a:lnTo>
                <a:lnTo>
                  <a:pt x="1049572" y="246491"/>
                </a:lnTo>
                <a:lnTo>
                  <a:pt x="914400" y="230588"/>
                </a:lnTo>
                <a:lnTo>
                  <a:pt x="787179" y="190832"/>
                </a:lnTo>
                <a:lnTo>
                  <a:pt x="707666" y="151075"/>
                </a:lnTo>
                <a:lnTo>
                  <a:pt x="604299" y="87465"/>
                </a:lnTo>
                <a:close/>
              </a:path>
            </a:pathLst>
          </a:custGeom>
          <a:gradFill>
            <a:gsLst>
              <a:gs pos="0">
                <a:srgbClr val="92D050"/>
              </a:gs>
              <a:gs pos="88000">
                <a:srgbClr val="92D050">
                  <a:alpha val="0"/>
                </a:srgbClr>
              </a:gs>
              <a:gs pos="32000">
                <a:srgbClr val="92D05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4" name="Freeform 123">
            <a:extLst>
              <a:ext uri="{FF2B5EF4-FFF2-40B4-BE49-F238E27FC236}">
                <a16:creationId xmlns:a16="http://schemas.microsoft.com/office/drawing/2014/main" id="{F4789119-7973-EC49-AAB8-E218C9C98C4E}"/>
              </a:ext>
            </a:extLst>
          </p:cNvPr>
          <p:cNvSpPr/>
          <p:nvPr/>
        </p:nvSpPr>
        <p:spPr>
          <a:xfrm>
            <a:off x="262393" y="2759103"/>
            <a:ext cx="3458817" cy="2170706"/>
          </a:xfrm>
          <a:custGeom>
            <a:avLst/>
            <a:gdLst>
              <a:gd name="connsiteX0" fmla="*/ 2703444 w 3458817"/>
              <a:gd name="connsiteY0" fmla="*/ 0 h 2170706"/>
              <a:gd name="connsiteX1" fmla="*/ 0 w 3458817"/>
              <a:gd name="connsiteY1" fmla="*/ 135172 h 2170706"/>
              <a:gd name="connsiteX2" fmla="*/ 333955 w 3458817"/>
              <a:gd name="connsiteY2" fmla="*/ 2170706 h 2170706"/>
              <a:gd name="connsiteX3" fmla="*/ 2894275 w 3458817"/>
              <a:gd name="connsiteY3" fmla="*/ 2154803 h 2170706"/>
              <a:gd name="connsiteX4" fmla="*/ 3458817 w 3458817"/>
              <a:gd name="connsiteY4" fmla="*/ 1160890 h 2170706"/>
              <a:gd name="connsiteX5" fmla="*/ 3299791 w 3458817"/>
              <a:gd name="connsiteY5" fmla="*/ 1089328 h 2170706"/>
              <a:gd name="connsiteX6" fmla="*/ 3188473 w 3458817"/>
              <a:gd name="connsiteY6" fmla="*/ 1017767 h 2170706"/>
              <a:gd name="connsiteX7" fmla="*/ 3132814 w 3458817"/>
              <a:gd name="connsiteY7" fmla="*/ 954156 h 2170706"/>
              <a:gd name="connsiteX8" fmla="*/ 3045350 w 3458817"/>
              <a:gd name="connsiteY8" fmla="*/ 882594 h 2170706"/>
              <a:gd name="connsiteX9" fmla="*/ 2957885 w 3458817"/>
              <a:gd name="connsiteY9" fmla="*/ 811033 h 2170706"/>
              <a:gd name="connsiteX10" fmla="*/ 2878372 w 3458817"/>
              <a:gd name="connsiteY10" fmla="*/ 699714 h 2170706"/>
              <a:gd name="connsiteX11" fmla="*/ 2846567 w 3458817"/>
              <a:gd name="connsiteY11" fmla="*/ 580445 h 2170706"/>
              <a:gd name="connsiteX12" fmla="*/ 2782957 w 3458817"/>
              <a:gd name="connsiteY12" fmla="*/ 477078 h 2170706"/>
              <a:gd name="connsiteX13" fmla="*/ 2751151 w 3458817"/>
              <a:gd name="connsiteY13" fmla="*/ 341906 h 2170706"/>
              <a:gd name="connsiteX14" fmla="*/ 2711395 w 3458817"/>
              <a:gd name="connsiteY14" fmla="*/ 198782 h 2170706"/>
              <a:gd name="connsiteX15" fmla="*/ 2711395 w 3458817"/>
              <a:gd name="connsiteY15" fmla="*/ 87464 h 2170706"/>
              <a:gd name="connsiteX16" fmla="*/ 2703444 w 3458817"/>
              <a:gd name="connsiteY16" fmla="*/ 0 h 2170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458817" h="2170706">
                <a:moveTo>
                  <a:pt x="2703444" y="0"/>
                </a:moveTo>
                <a:lnTo>
                  <a:pt x="0" y="135172"/>
                </a:lnTo>
                <a:lnTo>
                  <a:pt x="333955" y="2170706"/>
                </a:lnTo>
                <a:lnTo>
                  <a:pt x="2894275" y="2154803"/>
                </a:lnTo>
                <a:lnTo>
                  <a:pt x="3458817" y="1160890"/>
                </a:lnTo>
                <a:lnTo>
                  <a:pt x="3299791" y="1089328"/>
                </a:lnTo>
                <a:lnTo>
                  <a:pt x="3188473" y="1017767"/>
                </a:lnTo>
                <a:lnTo>
                  <a:pt x="3132814" y="954156"/>
                </a:lnTo>
                <a:lnTo>
                  <a:pt x="3045350" y="882594"/>
                </a:lnTo>
                <a:lnTo>
                  <a:pt x="2957885" y="811033"/>
                </a:lnTo>
                <a:lnTo>
                  <a:pt x="2878372" y="699714"/>
                </a:lnTo>
                <a:lnTo>
                  <a:pt x="2846567" y="580445"/>
                </a:lnTo>
                <a:lnTo>
                  <a:pt x="2782957" y="477078"/>
                </a:lnTo>
                <a:lnTo>
                  <a:pt x="2751151" y="341906"/>
                </a:lnTo>
                <a:lnTo>
                  <a:pt x="2711395" y="198782"/>
                </a:lnTo>
                <a:lnTo>
                  <a:pt x="2711395" y="87464"/>
                </a:lnTo>
                <a:lnTo>
                  <a:pt x="2703444" y="0"/>
                </a:lnTo>
                <a:close/>
              </a:path>
            </a:pathLst>
          </a:custGeom>
          <a:gradFill>
            <a:gsLst>
              <a:gs pos="0">
                <a:srgbClr val="7030A0"/>
              </a:gs>
              <a:gs pos="79000">
                <a:srgbClr val="7030A0">
                  <a:alpha val="0"/>
                </a:srgbClr>
              </a:gs>
              <a:gs pos="8000">
                <a:srgbClr val="7030A0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3" name="Freeform 122">
            <a:extLst>
              <a:ext uri="{FF2B5EF4-FFF2-40B4-BE49-F238E27FC236}">
                <a16:creationId xmlns:a16="http://schemas.microsoft.com/office/drawing/2014/main" id="{AAB68033-F287-4A4F-A984-DA9A9FF987C0}"/>
              </a:ext>
            </a:extLst>
          </p:cNvPr>
          <p:cNvSpPr/>
          <p:nvPr/>
        </p:nvSpPr>
        <p:spPr>
          <a:xfrm>
            <a:off x="103367" y="119270"/>
            <a:ext cx="3514476" cy="2615979"/>
          </a:xfrm>
          <a:custGeom>
            <a:avLst/>
            <a:gdLst>
              <a:gd name="connsiteX0" fmla="*/ 3514476 w 3514476"/>
              <a:gd name="connsiteY0" fmla="*/ 1176793 h 2615979"/>
              <a:gd name="connsiteX1" fmla="*/ 2782956 w 3514476"/>
              <a:gd name="connsiteY1" fmla="*/ 0 h 2615979"/>
              <a:gd name="connsiteX2" fmla="*/ 0 w 3514476"/>
              <a:gd name="connsiteY2" fmla="*/ 7951 h 2615979"/>
              <a:gd name="connsiteX3" fmla="*/ 103367 w 3514476"/>
              <a:gd name="connsiteY3" fmla="*/ 2615979 h 2615979"/>
              <a:gd name="connsiteX4" fmla="*/ 2894275 w 3514476"/>
              <a:gd name="connsiteY4" fmla="*/ 2488758 h 2615979"/>
              <a:gd name="connsiteX5" fmla="*/ 2862470 w 3514476"/>
              <a:gd name="connsiteY5" fmla="*/ 2329732 h 2615979"/>
              <a:gd name="connsiteX6" fmla="*/ 2862470 w 3514476"/>
              <a:gd name="connsiteY6" fmla="*/ 2186608 h 2615979"/>
              <a:gd name="connsiteX7" fmla="*/ 2862470 w 3514476"/>
              <a:gd name="connsiteY7" fmla="*/ 2059387 h 2615979"/>
              <a:gd name="connsiteX8" fmla="*/ 2910177 w 3514476"/>
              <a:gd name="connsiteY8" fmla="*/ 1884459 h 2615979"/>
              <a:gd name="connsiteX9" fmla="*/ 2997642 w 3514476"/>
              <a:gd name="connsiteY9" fmla="*/ 1677725 h 2615979"/>
              <a:gd name="connsiteX10" fmla="*/ 3101009 w 3514476"/>
              <a:gd name="connsiteY10" fmla="*/ 1518699 h 2615979"/>
              <a:gd name="connsiteX11" fmla="*/ 3220278 w 3514476"/>
              <a:gd name="connsiteY11" fmla="*/ 1383527 h 2615979"/>
              <a:gd name="connsiteX12" fmla="*/ 3395207 w 3514476"/>
              <a:gd name="connsiteY12" fmla="*/ 1248354 h 2615979"/>
              <a:gd name="connsiteX13" fmla="*/ 3514476 w 3514476"/>
              <a:gd name="connsiteY13" fmla="*/ 1176793 h 261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514476" h="2615979">
                <a:moveTo>
                  <a:pt x="3514476" y="1176793"/>
                </a:moveTo>
                <a:lnTo>
                  <a:pt x="2782956" y="0"/>
                </a:lnTo>
                <a:lnTo>
                  <a:pt x="0" y="7951"/>
                </a:lnTo>
                <a:lnTo>
                  <a:pt x="103367" y="2615979"/>
                </a:lnTo>
                <a:lnTo>
                  <a:pt x="2894275" y="2488758"/>
                </a:lnTo>
                <a:lnTo>
                  <a:pt x="2862470" y="2329732"/>
                </a:lnTo>
                <a:lnTo>
                  <a:pt x="2862470" y="2186608"/>
                </a:lnTo>
                <a:lnTo>
                  <a:pt x="2862470" y="2059387"/>
                </a:lnTo>
                <a:lnTo>
                  <a:pt x="2910177" y="1884459"/>
                </a:lnTo>
                <a:lnTo>
                  <a:pt x="2997642" y="1677725"/>
                </a:lnTo>
                <a:lnTo>
                  <a:pt x="3101009" y="1518699"/>
                </a:lnTo>
                <a:lnTo>
                  <a:pt x="3220278" y="1383527"/>
                </a:lnTo>
                <a:lnTo>
                  <a:pt x="3395207" y="1248354"/>
                </a:lnTo>
                <a:lnTo>
                  <a:pt x="3514476" y="1176793"/>
                </a:lnTo>
                <a:close/>
              </a:path>
            </a:pathLst>
          </a:custGeom>
          <a:gradFill>
            <a:gsLst>
              <a:gs pos="0">
                <a:srgbClr val="FFFF00"/>
              </a:gs>
              <a:gs pos="84000">
                <a:srgbClr val="FFFF00">
                  <a:alpha val="0"/>
                </a:srgbClr>
              </a:gs>
              <a:gs pos="26000">
                <a:srgbClr val="FFFF00"/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2" name="Freeform 121">
            <a:extLst>
              <a:ext uri="{FF2B5EF4-FFF2-40B4-BE49-F238E27FC236}">
                <a16:creationId xmlns:a16="http://schemas.microsoft.com/office/drawing/2014/main" id="{DCB8CC29-0FC2-EF4E-AB59-26AD7C301EDD}"/>
              </a:ext>
            </a:extLst>
          </p:cNvPr>
          <p:cNvSpPr/>
          <p:nvPr/>
        </p:nvSpPr>
        <p:spPr>
          <a:xfrm>
            <a:off x="3037398" y="63610"/>
            <a:ext cx="2854519" cy="1200647"/>
          </a:xfrm>
          <a:custGeom>
            <a:avLst/>
            <a:gdLst>
              <a:gd name="connsiteX0" fmla="*/ 2218414 w 2854519"/>
              <a:gd name="connsiteY0" fmla="*/ 1129086 h 1200647"/>
              <a:gd name="connsiteX1" fmla="*/ 2854519 w 2854519"/>
              <a:gd name="connsiteY1" fmla="*/ 0 h 1200647"/>
              <a:gd name="connsiteX2" fmla="*/ 0 w 2854519"/>
              <a:gd name="connsiteY2" fmla="*/ 15903 h 1200647"/>
              <a:gd name="connsiteX3" fmla="*/ 739472 w 2854519"/>
              <a:gd name="connsiteY3" fmla="*/ 1192696 h 1200647"/>
              <a:gd name="connsiteX4" fmla="*/ 882595 w 2854519"/>
              <a:gd name="connsiteY4" fmla="*/ 1065475 h 1200647"/>
              <a:gd name="connsiteX5" fmla="*/ 1113183 w 2854519"/>
              <a:gd name="connsiteY5" fmla="*/ 970060 h 1200647"/>
              <a:gd name="connsiteX6" fmla="*/ 1343771 w 2854519"/>
              <a:gd name="connsiteY6" fmla="*/ 922352 h 1200647"/>
              <a:gd name="connsiteX7" fmla="*/ 1606164 w 2854519"/>
              <a:gd name="connsiteY7" fmla="*/ 922352 h 1200647"/>
              <a:gd name="connsiteX8" fmla="*/ 1757239 w 2854519"/>
              <a:gd name="connsiteY8" fmla="*/ 922352 h 1200647"/>
              <a:gd name="connsiteX9" fmla="*/ 1948070 w 2854519"/>
              <a:gd name="connsiteY9" fmla="*/ 1001865 h 1200647"/>
              <a:gd name="connsiteX10" fmla="*/ 2107096 w 2854519"/>
              <a:gd name="connsiteY10" fmla="*/ 1121134 h 1200647"/>
              <a:gd name="connsiteX11" fmla="*/ 2178658 w 2854519"/>
              <a:gd name="connsiteY11" fmla="*/ 1200647 h 1200647"/>
              <a:gd name="connsiteX12" fmla="*/ 2218414 w 2854519"/>
              <a:gd name="connsiteY12" fmla="*/ 1129086 h 1200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4519" h="1200647">
                <a:moveTo>
                  <a:pt x="2218414" y="1129086"/>
                </a:moveTo>
                <a:lnTo>
                  <a:pt x="2854519" y="0"/>
                </a:lnTo>
                <a:lnTo>
                  <a:pt x="0" y="15903"/>
                </a:lnTo>
                <a:lnTo>
                  <a:pt x="739472" y="1192696"/>
                </a:lnTo>
                <a:lnTo>
                  <a:pt x="882595" y="1065475"/>
                </a:lnTo>
                <a:lnTo>
                  <a:pt x="1113183" y="970060"/>
                </a:lnTo>
                <a:lnTo>
                  <a:pt x="1343771" y="922352"/>
                </a:lnTo>
                <a:lnTo>
                  <a:pt x="1606164" y="922352"/>
                </a:lnTo>
                <a:lnTo>
                  <a:pt x="1757239" y="922352"/>
                </a:lnTo>
                <a:lnTo>
                  <a:pt x="1948070" y="1001865"/>
                </a:lnTo>
                <a:lnTo>
                  <a:pt x="2107096" y="1121134"/>
                </a:lnTo>
                <a:lnTo>
                  <a:pt x="2178658" y="1200647"/>
                </a:lnTo>
                <a:lnTo>
                  <a:pt x="2218414" y="1129086"/>
                </a:lnTo>
                <a:close/>
              </a:path>
            </a:pathLst>
          </a:custGeom>
          <a:gradFill>
            <a:gsLst>
              <a:gs pos="5000">
                <a:schemeClr val="accent2"/>
              </a:gs>
              <a:gs pos="100000">
                <a:schemeClr val="accent2">
                  <a:alpha val="0"/>
                </a:schemeClr>
              </a:gs>
              <a:gs pos="21000">
                <a:schemeClr val="accent2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1" name="Freeform 120">
            <a:extLst>
              <a:ext uri="{FF2B5EF4-FFF2-40B4-BE49-F238E27FC236}">
                <a16:creationId xmlns:a16="http://schemas.microsoft.com/office/drawing/2014/main" id="{8EF5033E-BE41-EF49-A6A7-EF480BD40678}"/>
              </a:ext>
            </a:extLst>
          </p:cNvPr>
          <p:cNvSpPr/>
          <p:nvPr/>
        </p:nvSpPr>
        <p:spPr>
          <a:xfrm>
            <a:off x="5383033" y="111318"/>
            <a:ext cx="2981739" cy="2385392"/>
          </a:xfrm>
          <a:custGeom>
            <a:avLst/>
            <a:gdLst>
              <a:gd name="connsiteX0" fmla="*/ 723569 w 2981739"/>
              <a:gd name="connsiteY0" fmla="*/ 2385392 h 2385392"/>
              <a:gd name="connsiteX1" fmla="*/ 2981739 w 2981739"/>
              <a:gd name="connsiteY1" fmla="*/ 2274073 h 2385392"/>
              <a:gd name="connsiteX2" fmla="*/ 2965837 w 2981739"/>
              <a:gd name="connsiteY2" fmla="*/ 985962 h 2385392"/>
              <a:gd name="connsiteX3" fmla="*/ 652007 w 2981739"/>
              <a:gd name="connsiteY3" fmla="*/ 0 h 2385392"/>
              <a:gd name="connsiteX4" fmla="*/ 0 w 2981739"/>
              <a:gd name="connsiteY4" fmla="*/ 1176793 h 2385392"/>
              <a:gd name="connsiteX5" fmla="*/ 206734 w 2981739"/>
              <a:gd name="connsiteY5" fmla="*/ 1248355 h 2385392"/>
              <a:gd name="connsiteX6" fmla="*/ 413468 w 2981739"/>
              <a:gd name="connsiteY6" fmla="*/ 1439186 h 2385392"/>
              <a:gd name="connsiteX7" fmla="*/ 588397 w 2981739"/>
              <a:gd name="connsiteY7" fmla="*/ 1645920 h 2385392"/>
              <a:gd name="connsiteX8" fmla="*/ 699715 w 2981739"/>
              <a:gd name="connsiteY8" fmla="*/ 1979875 h 2385392"/>
              <a:gd name="connsiteX9" fmla="*/ 723569 w 2981739"/>
              <a:gd name="connsiteY9" fmla="*/ 2385392 h 2385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81739" h="2385392">
                <a:moveTo>
                  <a:pt x="723569" y="2385392"/>
                </a:moveTo>
                <a:lnTo>
                  <a:pt x="2981739" y="2274073"/>
                </a:lnTo>
                <a:lnTo>
                  <a:pt x="2965837" y="985962"/>
                </a:lnTo>
                <a:lnTo>
                  <a:pt x="652007" y="0"/>
                </a:lnTo>
                <a:lnTo>
                  <a:pt x="0" y="1176793"/>
                </a:lnTo>
                <a:lnTo>
                  <a:pt x="206734" y="1248355"/>
                </a:lnTo>
                <a:lnTo>
                  <a:pt x="413468" y="1439186"/>
                </a:lnTo>
                <a:lnTo>
                  <a:pt x="588397" y="1645920"/>
                </a:lnTo>
                <a:lnTo>
                  <a:pt x="699715" y="1979875"/>
                </a:lnTo>
                <a:lnTo>
                  <a:pt x="723569" y="238539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3000">
                <a:schemeClr val="accent1">
                  <a:alpha val="0"/>
                </a:schemeClr>
              </a:gs>
              <a:gs pos="26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964EB24-E3BA-AD42-AB23-4A5F2826BE68}"/>
              </a:ext>
            </a:extLst>
          </p:cNvPr>
          <p:cNvGrpSpPr/>
          <p:nvPr/>
        </p:nvGrpSpPr>
        <p:grpSpPr>
          <a:xfrm>
            <a:off x="3121545" y="1079897"/>
            <a:ext cx="2799309" cy="2986187"/>
            <a:chOff x="2636290" y="1624404"/>
            <a:chExt cx="3871419" cy="4109883"/>
          </a:xfrm>
        </p:grpSpPr>
        <p:sp>
          <p:nvSpPr>
            <p:cNvPr id="7" name="Isosceles Triangle 3">
              <a:extLst>
                <a:ext uri="{FF2B5EF4-FFF2-40B4-BE49-F238E27FC236}">
                  <a16:creationId xmlns:a16="http://schemas.microsoft.com/office/drawing/2014/main" id="{CA7212BB-8B10-5C47-A968-E8F9D210CF8E}"/>
                </a:ext>
              </a:extLst>
            </p:cNvPr>
            <p:cNvSpPr/>
            <p:nvPr/>
          </p:nvSpPr>
          <p:spPr>
            <a:xfrm flipV="1">
              <a:off x="3617189" y="1624404"/>
              <a:ext cx="1888343" cy="1775457"/>
            </a:xfrm>
            <a:custGeom>
              <a:avLst/>
              <a:gdLst/>
              <a:ahLst/>
              <a:cxnLst/>
              <a:rect l="l" t="t" r="r" b="b"/>
              <a:pathLst>
                <a:path w="2188171" h="2057361">
                  <a:moveTo>
                    <a:pt x="1097276" y="2057361"/>
                  </a:moveTo>
                  <a:cubicBezTo>
                    <a:pt x="1443899" y="2057361"/>
                    <a:pt x="2122958" y="1908914"/>
                    <a:pt x="2188171" y="1503241"/>
                  </a:cubicBezTo>
                  <a:cubicBezTo>
                    <a:pt x="2163927" y="1495178"/>
                    <a:pt x="2140286" y="1484410"/>
                    <a:pt x="2117168" y="1471311"/>
                  </a:cubicBezTo>
                  <a:cubicBezTo>
                    <a:pt x="1862564" y="1327050"/>
                    <a:pt x="1560409" y="669709"/>
                    <a:pt x="1264456" y="80415"/>
                  </a:cubicBezTo>
                  <a:lnTo>
                    <a:pt x="1310883" y="0"/>
                  </a:lnTo>
                  <a:lnTo>
                    <a:pt x="778206" y="0"/>
                  </a:lnTo>
                  <a:cubicBezTo>
                    <a:pt x="415839" y="550951"/>
                    <a:pt x="-2358" y="1141295"/>
                    <a:pt x="11" y="1433918"/>
                  </a:cubicBezTo>
                  <a:cubicBezTo>
                    <a:pt x="3148" y="1821495"/>
                    <a:pt x="491273" y="2057361"/>
                    <a:pt x="1097276" y="2057361"/>
                  </a:cubicBezTo>
                  <a:close/>
                </a:path>
              </a:pathLst>
            </a:custGeom>
            <a:gradFill>
              <a:gsLst>
                <a:gs pos="100000">
                  <a:srgbClr val="EB8B3C"/>
                </a:gs>
                <a:gs pos="0">
                  <a:srgbClr val="AD5207"/>
                </a:gs>
                <a:gs pos="100000">
                  <a:schemeClr val="accent6"/>
                </a:gs>
              </a:gsLst>
            </a:gradFill>
            <a:ln w="571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Isosceles Triangle 3">
              <a:extLst>
                <a:ext uri="{FF2B5EF4-FFF2-40B4-BE49-F238E27FC236}">
                  <a16:creationId xmlns:a16="http://schemas.microsoft.com/office/drawing/2014/main" id="{03A1D79B-DC92-404A-A263-83406FE51BC2}"/>
                </a:ext>
              </a:extLst>
            </p:cNvPr>
            <p:cNvSpPr/>
            <p:nvPr/>
          </p:nvSpPr>
          <p:spPr>
            <a:xfrm rot="14400000" flipH="1">
              <a:off x="4676467" y="2246209"/>
              <a:ext cx="1887027" cy="1775457"/>
            </a:xfrm>
            <a:custGeom>
              <a:avLst/>
              <a:gdLst/>
              <a:ahLst/>
              <a:cxnLst/>
              <a:rect l="l" t="t" r="r" b="b"/>
              <a:pathLst>
                <a:path w="2186646" h="2057361">
                  <a:moveTo>
                    <a:pt x="50507" y="1635375"/>
                  </a:moveTo>
                  <a:cubicBezTo>
                    <a:pt x="190339" y="1901653"/>
                    <a:pt x="604898" y="2057361"/>
                    <a:pt x="1097276" y="2057361"/>
                  </a:cubicBezTo>
                  <a:cubicBezTo>
                    <a:pt x="1439870" y="2057361"/>
                    <a:pt x="2107216" y="1912345"/>
                    <a:pt x="2186646" y="1517443"/>
                  </a:cubicBezTo>
                  <a:cubicBezTo>
                    <a:pt x="2145694" y="1508942"/>
                    <a:pt x="2105984" y="1493643"/>
                    <a:pt x="2067706" y="1471954"/>
                  </a:cubicBezTo>
                  <a:cubicBezTo>
                    <a:pt x="1813102" y="1327693"/>
                    <a:pt x="1510947" y="670352"/>
                    <a:pt x="1214994" y="81058"/>
                  </a:cubicBezTo>
                  <a:lnTo>
                    <a:pt x="1261793" y="0"/>
                  </a:lnTo>
                  <a:lnTo>
                    <a:pt x="778206" y="0"/>
                  </a:lnTo>
                  <a:cubicBezTo>
                    <a:pt x="415839" y="550951"/>
                    <a:pt x="-2358" y="1141294"/>
                    <a:pt x="11" y="1433918"/>
                  </a:cubicBezTo>
                  <a:cubicBezTo>
                    <a:pt x="599" y="1506589"/>
                    <a:pt x="18237" y="1573926"/>
                    <a:pt x="50507" y="1635375"/>
                  </a:cubicBezTo>
                  <a:close/>
                </a:path>
              </a:pathLst>
            </a:custGeom>
            <a:gradFill>
              <a:gsLst>
                <a:gs pos="81700">
                  <a:srgbClr val="0299DA"/>
                </a:gs>
                <a:gs pos="0">
                  <a:srgbClr val="0D3376"/>
                </a:gs>
                <a:gs pos="100000">
                  <a:srgbClr val="00B0F0"/>
                </a:gs>
              </a:gsLst>
            </a:gradFill>
            <a:ln w="571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Isosceles Triangle 3">
              <a:extLst>
                <a:ext uri="{FF2B5EF4-FFF2-40B4-BE49-F238E27FC236}">
                  <a16:creationId xmlns:a16="http://schemas.microsoft.com/office/drawing/2014/main" id="{42B1FBAD-CF46-E94F-8BF7-6C6B25A5461A}"/>
                </a:ext>
              </a:extLst>
            </p:cNvPr>
            <p:cNvSpPr/>
            <p:nvPr/>
          </p:nvSpPr>
          <p:spPr>
            <a:xfrm rot="18000000" flipH="1">
              <a:off x="4638556" y="3431959"/>
              <a:ext cx="1881580" cy="1775457"/>
            </a:xfrm>
            <a:custGeom>
              <a:avLst/>
              <a:gdLst/>
              <a:ahLst/>
              <a:cxnLst/>
              <a:rect l="l" t="t" r="r" b="b"/>
              <a:pathLst>
                <a:path w="2180334" h="2057361">
                  <a:moveTo>
                    <a:pt x="252332" y="813832"/>
                  </a:moveTo>
                  <a:cubicBezTo>
                    <a:pt x="102783" y="1066864"/>
                    <a:pt x="-1174" y="1287606"/>
                    <a:pt x="11" y="1433919"/>
                  </a:cubicBezTo>
                  <a:cubicBezTo>
                    <a:pt x="3148" y="1821495"/>
                    <a:pt x="491273" y="2057361"/>
                    <a:pt x="1097276" y="2057361"/>
                  </a:cubicBezTo>
                  <a:cubicBezTo>
                    <a:pt x="1433748" y="2057361"/>
                    <a:pt x="2083468" y="1917482"/>
                    <a:pt x="2180334" y="1537981"/>
                  </a:cubicBezTo>
                  <a:cubicBezTo>
                    <a:pt x="2151229" y="1529910"/>
                    <a:pt x="2122821" y="1517403"/>
                    <a:pt x="2094992" y="1500978"/>
                  </a:cubicBezTo>
                  <a:cubicBezTo>
                    <a:pt x="1798854" y="1326198"/>
                    <a:pt x="1520348" y="691527"/>
                    <a:pt x="1239612" y="114703"/>
                  </a:cubicBezTo>
                  <a:lnTo>
                    <a:pt x="1305836" y="0"/>
                  </a:lnTo>
                  <a:lnTo>
                    <a:pt x="778206" y="0"/>
                  </a:lnTo>
                  <a:cubicBezTo>
                    <a:pt x="597022" y="275475"/>
                    <a:pt x="401881" y="560799"/>
                    <a:pt x="252332" y="813832"/>
                  </a:cubicBezTo>
                  <a:close/>
                </a:path>
              </a:pathLst>
            </a:custGeom>
            <a:gradFill>
              <a:gsLst>
                <a:gs pos="0">
                  <a:srgbClr val="7E0300"/>
                </a:gs>
                <a:gs pos="79000">
                  <a:srgbClr val="E50807"/>
                </a:gs>
                <a:gs pos="100000">
                  <a:srgbClr val="FF0000"/>
                </a:gs>
              </a:gsLst>
            </a:gradFill>
            <a:ln w="571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Isosceles Triangle 3">
              <a:extLst>
                <a:ext uri="{FF2B5EF4-FFF2-40B4-BE49-F238E27FC236}">
                  <a16:creationId xmlns:a16="http://schemas.microsoft.com/office/drawing/2014/main" id="{08682CD2-1643-A343-B331-D9B4A61321CC}"/>
                </a:ext>
              </a:extLst>
            </p:cNvPr>
            <p:cNvSpPr/>
            <p:nvPr/>
          </p:nvSpPr>
          <p:spPr>
            <a:xfrm rot="7200000">
              <a:off x="2582107" y="2241683"/>
              <a:ext cx="1883823" cy="1775457"/>
            </a:xfrm>
            <a:custGeom>
              <a:avLst/>
              <a:gdLst/>
              <a:ahLst/>
              <a:cxnLst/>
              <a:rect l="l" t="t" r="r" b="b"/>
              <a:pathLst>
                <a:path w="2182933" h="2057361">
                  <a:moveTo>
                    <a:pt x="38879" y="1635374"/>
                  </a:moveTo>
                  <a:cubicBezTo>
                    <a:pt x="20780" y="1600909"/>
                    <a:pt x="7284" y="1564592"/>
                    <a:pt x="0" y="1526256"/>
                  </a:cubicBezTo>
                  <a:cubicBezTo>
                    <a:pt x="22828" y="1518153"/>
                    <a:pt x="45187" y="1507839"/>
                    <a:pt x="67077" y="1495436"/>
                  </a:cubicBezTo>
                  <a:cubicBezTo>
                    <a:pt x="321681" y="1351176"/>
                    <a:pt x="623835" y="693835"/>
                    <a:pt x="919789" y="104541"/>
                  </a:cubicBezTo>
                  <a:lnTo>
                    <a:pt x="859433" y="0"/>
                  </a:lnTo>
                  <a:lnTo>
                    <a:pt x="1410055" y="0"/>
                  </a:lnTo>
                  <a:cubicBezTo>
                    <a:pt x="1769230" y="531536"/>
                    <a:pt x="2179619" y="1090065"/>
                    <a:pt x="2182914" y="1433918"/>
                  </a:cubicBezTo>
                  <a:cubicBezTo>
                    <a:pt x="2187305" y="1892075"/>
                    <a:pt x="1451404" y="2057361"/>
                    <a:pt x="1085649" y="2057361"/>
                  </a:cubicBezTo>
                  <a:cubicBezTo>
                    <a:pt x="593271" y="2057361"/>
                    <a:pt x="178712" y="1901652"/>
                    <a:pt x="38879" y="1635374"/>
                  </a:cubicBezTo>
                  <a:close/>
                </a:path>
              </a:pathLst>
            </a:custGeom>
            <a:gradFill>
              <a:gsLst>
                <a:gs pos="80000">
                  <a:srgbClr val="FDFC00"/>
                </a:gs>
                <a:gs pos="0">
                  <a:srgbClr val="DED900"/>
                </a:gs>
                <a:gs pos="100000">
                  <a:srgbClr val="FFFF00"/>
                </a:gs>
              </a:gsLst>
            </a:gradFill>
            <a:ln w="571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Isosceles Triangle 3">
              <a:extLst>
                <a:ext uri="{FF2B5EF4-FFF2-40B4-BE49-F238E27FC236}">
                  <a16:creationId xmlns:a16="http://schemas.microsoft.com/office/drawing/2014/main" id="{11B374A5-3D4F-BD4D-ACE6-A58F6509E482}"/>
                </a:ext>
              </a:extLst>
            </p:cNvPr>
            <p:cNvSpPr/>
            <p:nvPr/>
          </p:nvSpPr>
          <p:spPr>
            <a:xfrm>
              <a:off x="3613207" y="3958830"/>
              <a:ext cx="1879986" cy="1775457"/>
            </a:xfrm>
            <a:custGeom>
              <a:avLst/>
              <a:gdLst/>
              <a:ahLst/>
              <a:cxnLst/>
              <a:rect l="l" t="t" r="r" b="b"/>
              <a:pathLst>
                <a:path w="2178487" h="2057361">
                  <a:moveTo>
                    <a:pt x="895695" y="0"/>
                  </a:moveTo>
                  <a:lnTo>
                    <a:pt x="1405609" y="0"/>
                  </a:lnTo>
                  <a:cubicBezTo>
                    <a:pt x="1764784" y="531537"/>
                    <a:pt x="2175173" y="1090065"/>
                    <a:pt x="2178468" y="1433918"/>
                  </a:cubicBezTo>
                  <a:cubicBezTo>
                    <a:pt x="2182859" y="1892075"/>
                    <a:pt x="1446958" y="2057361"/>
                    <a:pt x="1081203" y="2057361"/>
                  </a:cubicBezTo>
                  <a:cubicBezTo>
                    <a:pt x="535014" y="2057361"/>
                    <a:pt x="84582" y="1865759"/>
                    <a:pt x="0" y="1543817"/>
                  </a:cubicBezTo>
                  <a:cubicBezTo>
                    <a:pt x="36694" y="1536726"/>
                    <a:pt x="72316" y="1522332"/>
                    <a:pt x="107037" y="1501840"/>
                  </a:cubicBezTo>
                  <a:cubicBezTo>
                    <a:pt x="403175" y="1327060"/>
                    <a:pt x="681680" y="692388"/>
                    <a:pt x="962417" y="115565"/>
                  </a:cubicBezTo>
                  <a:close/>
                </a:path>
              </a:pathLst>
            </a:custGeom>
            <a:gradFill>
              <a:gsLst>
                <a:gs pos="0">
                  <a:srgbClr val="005E0B"/>
                </a:gs>
                <a:gs pos="72000">
                  <a:srgbClr val="00B50A"/>
                </a:gs>
                <a:gs pos="100000">
                  <a:srgbClr val="00D00A"/>
                </a:gs>
              </a:gsLst>
            </a:gradFill>
            <a:ln w="571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Isosceles Triangle 3">
              <a:extLst>
                <a:ext uri="{FF2B5EF4-FFF2-40B4-BE49-F238E27FC236}">
                  <a16:creationId xmlns:a16="http://schemas.microsoft.com/office/drawing/2014/main" id="{5BB03CCE-B0A7-884F-B331-1187EFEE98AE}"/>
                </a:ext>
              </a:extLst>
            </p:cNvPr>
            <p:cNvSpPr/>
            <p:nvPr/>
          </p:nvSpPr>
          <p:spPr>
            <a:xfrm rot="3600000">
              <a:off x="2617007" y="3435574"/>
              <a:ext cx="1879051" cy="1775457"/>
            </a:xfrm>
            <a:custGeom>
              <a:avLst/>
              <a:gdLst/>
              <a:ahLst/>
              <a:cxnLst/>
              <a:rect l="l" t="t" r="r" b="b"/>
              <a:pathLst>
                <a:path w="2177404" h="2057361">
                  <a:moveTo>
                    <a:pt x="846196" y="0"/>
                  </a:moveTo>
                  <a:lnTo>
                    <a:pt x="1404526" y="0"/>
                  </a:lnTo>
                  <a:cubicBezTo>
                    <a:pt x="1763701" y="531536"/>
                    <a:pt x="2174090" y="1090065"/>
                    <a:pt x="2177385" y="1433918"/>
                  </a:cubicBezTo>
                  <a:cubicBezTo>
                    <a:pt x="2181776" y="1892075"/>
                    <a:pt x="1445875" y="2057361"/>
                    <a:pt x="1080120" y="2057361"/>
                  </a:cubicBezTo>
                  <a:cubicBezTo>
                    <a:pt x="536352" y="2057361"/>
                    <a:pt x="87494" y="1867454"/>
                    <a:pt x="0" y="1548095"/>
                  </a:cubicBezTo>
                  <a:lnTo>
                    <a:pt x="66534" y="1517422"/>
                  </a:lnTo>
                  <a:cubicBezTo>
                    <a:pt x="362672" y="1342642"/>
                    <a:pt x="641178" y="707971"/>
                    <a:pt x="921914" y="131147"/>
                  </a:cubicBezTo>
                  <a:close/>
                </a:path>
              </a:pathLst>
            </a:custGeom>
            <a:gradFill>
              <a:gsLst>
                <a:gs pos="0">
                  <a:srgbClr val="3F2C56"/>
                </a:gs>
                <a:gs pos="100000">
                  <a:srgbClr val="9600EA"/>
                </a:gs>
              </a:gsLst>
            </a:gradFill>
            <a:ln w="571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36F31A15-8149-E34C-A620-B43311F24FE5}"/>
                </a:ext>
              </a:extLst>
            </p:cNvPr>
            <p:cNvGrpSpPr/>
            <p:nvPr/>
          </p:nvGrpSpPr>
          <p:grpSpPr>
            <a:xfrm>
              <a:off x="3713983" y="2849784"/>
              <a:ext cx="1716036" cy="1716036"/>
              <a:chOff x="3848653" y="2984454"/>
              <a:chExt cx="1446696" cy="1446696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E4600887-0433-F248-A1E8-7E5403C1C0EC}"/>
                  </a:ext>
                </a:extLst>
              </p:cNvPr>
              <p:cNvSpPr/>
              <p:nvPr/>
            </p:nvSpPr>
            <p:spPr>
              <a:xfrm>
                <a:off x="3848653" y="2984454"/>
                <a:ext cx="1446696" cy="14466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F8AFD02F-5344-4A45-A214-52BE28C878E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20986" y="3056788"/>
                <a:ext cx="1302027" cy="130202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2400" b="1" dirty="0">
                    <a:solidFill>
                      <a:srgbClr val="F6F6F6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</a:rPr>
                  <a:t>Know.</a:t>
                </a:r>
              </a:p>
              <a:p>
                <a:pPr algn="ctr"/>
                <a:r>
                  <a:rPr lang="en-US" sz="2400" b="1" dirty="0">
                    <a:solidFill>
                      <a:srgbClr val="F6F6F6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</a:rPr>
                  <a:t>Eng.</a:t>
                </a:r>
              </a:p>
            </p:txBody>
          </p:sp>
        </p:grpSp>
      </p:grpSp>
      <p:sp>
        <p:nvSpPr>
          <p:cNvPr id="116" name="Freeform 115">
            <a:extLst>
              <a:ext uri="{FF2B5EF4-FFF2-40B4-BE49-F238E27FC236}">
                <a16:creationId xmlns:a16="http://schemas.microsoft.com/office/drawing/2014/main" id="{5B337B3F-0212-B74E-811C-84828D9400D1}"/>
              </a:ext>
            </a:extLst>
          </p:cNvPr>
          <p:cNvSpPr/>
          <p:nvPr/>
        </p:nvSpPr>
        <p:spPr>
          <a:xfrm>
            <a:off x="5357186" y="2487762"/>
            <a:ext cx="3577581" cy="2577542"/>
          </a:xfrm>
          <a:custGeom>
            <a:avLst/>
            <a:gdLst>
              <a:gd name="connsiteX0" fmla="*/ 723569 w 3673503"/>
              <a:gd name="connsiteY0" fmla="*/ 111319 h 2615980"/>
              <a:gd name="connsiteX1" fmla="*/ 3673503 w 3673503"/>
              <a:gd name="connsiteY1" fmla="*/ 0 h 2615980"/>
              <a:gd name="connsiteX2" fmla="*/ 3506525 w 3673503"/>
              <a:gd name="connsiteY2" fmla="*/ 1614115 h 2615980"/>
              <a:gd name="connsiteX3" fmla="*/ 3371353 w 3673503"/>
              <a:gd name="connsiteY3" fmla="*/ 1916265 h 2615980"/>
              <a:gd name="connsiteX4" fmla="*/ 2981739 w 3673503"/>
              <a:gd name="connsiteY4" fmla="*/ 2433100 h 2615980"/>
              <a:gd name="connsiteX5" fmla="*/ 2266122 w 3673503"/>
              <a:gd name="connsiteY5" fmla="*/ 2615980 h 2615980"/>
              <a:gd name="connsiteX6" fmla="*/ 723569 w 3673503"/>
              <a:gd name="connsiteY6" fmla="*/ 2592126 h 2615980"/>
              <a:gd name="connsiteX7" fmla="*/ 0 w 3673503"/>
              <a:gd name="connsiteY7" fmla="*/ 1399430 h 2615980"/>
              <a:gd name="connsiteX8" fmla="*/ 365760 w 3673503"/>
              <a:gd name="connsiteY8" fmla="*/ 1264258 h 2615980"/>
              <a:gd name="connsiteX9" fmla="*/ 453224 w 3673503"/>
              <a:gd name="connsiteY9" fmla="*/ 1144988 h 2615980"/>
              <a:gd name="connsiteX10" fmla="*/ 540689 w 3673503"/>
              <a:gd name="connsiteY10" fmla="*/ 1009816 h 2615980"/>
              <a:gd name="connsiteX11" fmla="*/ 572494 w 3673503"/>
              <a:gd name="connsiteY11" fmla="*/ 938254 h 2615980"/>
              <a:gd name="connsiteX12" fmla="*/ 739471 w 3673503"/>
              <a:gd name="connsiteY12" fmla="*/ 659959 h 2615980"/>
              <a:gd name="connsiteX13" fmla="*/ 731520 w 3673503"/>
              <a:gd name="connsiteY13" fmla="*/ 540689 h 2615980"/>
              <a:gd name="connsiteX14" fmla="*/ 723569 w 3673503"/>
              <a:gd name="connsiteY14" fmla="*/ 111319 h 2615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673503" h="2615980">
                <a:moveTo>
                  <a:pt x="723569" y="111319"/>
                </a:moveTo>
                <a:lnTo>
                  <a:pt x="3673503" y="0"/>
                </a:lnTo>
                <a:lnTo>
                  <a:pt x="3506525" y="1614115"/>
                </a:lnTo>
                <a:lnTo>
                  <a:pt x="3371353" y="1916265"/>
                </a:lnTo>
                <a:lnTo>
                  <a:pt x="2981739" y="2433100"/>
                </a:lnTo>
                <a:lnTo>
                  <a:pt x="2266122" y="2615980"/>
                </a:lnTo>
                <a:lnTo>
                  <a:pt x="723569" y="2592126"/>
                </a:lnTo>
                <a:lnTo>
                  <a:pt x="0" y="1399430"/>
                </a:lnTo>
                <a:lnTo>
                  <a:pt x="365760" y="1264258"/>
                </a:lnTo>
                <a:lnTo>
                  <a:pt x="453224" y="1144988"/>
                </a:lnTo>
                <a:lnTo>
                  <a:pt x="540689" y="1009816"/>
                </a:lnTo>
                <a:lnTo>
                  <a:pt x="572494" y="938254"/>
                </a:lnTo>
                <a:lnTo>
                  <a:pt x="739471" y="659959"/>
                </a:lnTo>
                <a:lnTo>
                  <a:pt x="731520" y="540689"/>
                </a:lnTo>
                <a:lnTo>
                  <a:pt x="723569" y="111319"/>
                </a:lnTo>
                <a:close/>
              </a:path>
            </a:pathLst>
          </a:custGeom>
          <a:gradFill>
            <a:gsLst>
              <a:gs pos="5000">
                <a:srgbClr val="FF0000"/>
              </a:gs>
              <a:gs pos="55000">
                <a:srgbClr val="FF0000">
                  <a:alpha val="0"/>
                </a:srgb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F4263D-81AE-A04C-B05F-4838CFCC7D3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6909469" y="4605534"/>
            <a:ext cx="2057400" cy="273844"/>
          </a:xfrm>
        </p:spPr>
        <p:txBody>
          <a:bodyPr/>
          <a:lstStyle/>
          <a:p>
            <a:fld id="{9A4C1D31-8393-DE43-ADE8-0043805816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AC39C68-167B-2A49-B4AF-72620839788D}"/>
              </a:ext>
            </a:extLst>
          </p:cNvPr>
          <p:cNvSpPr txBox="1"/>
          <p:nvPr/>
        </p:nvSpPr>
        <p:spPr>
          <a:xfrm rot="3474048">
            <a:off x="5006501" y="1821261"/>
            <a:ext cx="952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bg1"/>
                </a:solidFill>
              </a:rPr>
              <a:t>industry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B429900-4C63-884E-9097-76E0D1AB475F}"/>
              </a:ext>
            </a:extLst>
          </p:cNvPr>
          <p:cNvSpPr txBox="1"/>
          <p:nvPr/>
        </p:nvSpPr>
        <p:spPr>
          <a:xfrm rot="17576271">
            <a:off x="5093715" y="2893436"/>
            <a:ext cx="806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bg1"/>
                </a:solidFill>
              </a:rPr>
              <a:t>Health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2E642D3-C849-E74D-9C9E-799CEC77AB58}"/>
              </a:ext>
            </a:extLst>
          </p:cNvPr>
          <p:cNvSpPr txBox="1"/>
          <p:nvPr/>
        </p:nvSpPr>
        <p:spPr>
          <a:xfrm>
            <a:off x="4217295" y="3506349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bg1"/>
                </a:solidFill>
              </a:rPr>
              <a:t>Media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EFA9323-85EC-AB41-9238-5BCF97CAB441}"/>
              </a:ext>
            </a:extLst>
          </p:cNvPr>
          <p:cNvSpPr txBox="1"/>
          <p:nvPr/>
        </p:nvSpPr>
        <p:spPr>
          <a:xfrm rot="3474048">
            <a:off x="3303733" y="2998547"/>
            <a:ext cx="618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bg1"/>
                </a:solidFill>
              </a:rPr>
              <a:t>Web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D36D1B0-3463-384F-BB5F-A99C7DEF50B9}"/>
              </a:ext>
            </a:extLst>
          </p:cNvPr>
          <p:cNvSpPr txBox="1"/>
          <p:nvPr/>
        </p:nvSpPr>
        <p:spPr>
          <a:xfrm rot="18099778">
            <a:off x="3001768" y="1675406"/>
            <a:ext cx="10387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dirty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Library </a:t>
            </a:r>
          </a:p>
          <a:p>
            <a:pPr algn="ctr"/>
            <a:r>
              <a:rPr lang="en-GB" sz="1600" dirty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&amp; </a:t>
            </a:r>
          </a:p>
          <a:p>
            <a:pPr algn="ctr"/>
            <a:r>
              <a:rPr lang="en-GB" sz="1600" dirty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publishers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A3E2695-2D86-2E4F-8823-FDBE22C98F94}"/>
              </a:ext>
            </a:extLst>
          </p:cNvPr>
          <p:cNvSpPr txBox="1"/>
          <p:nvPr/>
        </p:nvSpPr>
        <p:spPr>
          <a:xfrm>
            <a:off x="4045252" y="1291556"/>
            <a:ext cx="9271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bg1"/>
                </a:solidFill>
              </a:rPr>
              <a:t>Tourism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8DBB59C-0CF2-7445-9A63-BA3F66432562}"/>
              </a:ext>
            </a:extLst>
          </p:cNvPr>
          <p:cNvSpPr/>
          <p:nvPr/>
        </p:nvSpPr>
        <p:spPr>
          <a:xfrm>
            <a:off x="119270" y="95416"/>
            <a:ext cx="159026" cy="898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D32F9AB8-837A-A74A-B188-400AF8EC4C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288" y="4316009"/>
            <a:ext cx="622910" cy="22893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BA11B7E-51E3-DA48-B2B0-763E97A1BC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2652" y="848273"/>
            <a:ext cx="399331" cy="445408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45B293E2-6420-334D-B124-ED349F6796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9488" y="3381181"/>
            <a:ext cx="827395" cy="27830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BE119019-C74E-3D41-99EF-6EA3EAE3BD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4818" y="2990037"/>
            <a:ext cx="895070" cy="26852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6452EE1-E5D9-AB41-A20D-3AE5D7F197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3800" y="3772827"/>
            <a:ext cx="925076" cy="34900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4DE2C254-3A91-054E-BABF-87B0B215529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78555" y="4281565"/>
            <a:ext cx="753221" cy="53276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5DC014A8-CB3D-6145-AA25-A041451645D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0357" y="3364172"/>
            <a:ext cx="1079288" cy="51020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1086EF0-3765-B644-85B1-65BE1174F1F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45762" y="2681278"/>
            <a:ext cx="888303" cy="310906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662E2476-9134-434C-AE04-C7FF47D820C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31495" y="870807"/>
            <a:ext cx="512102" cy="495032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567290FE-C71C-6A46-B8B9-4F6245EFA4C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851031" y="1074838"/>
            <a:ext cx="939039" cy="17927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057B5FE2-D1C7-DB4F-97C8-CC4357B17F4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685561" y="790349"/>
            <a:ext cx="570105" cy="626252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089DA8C1-5BAB-6B42-9E74-ED1A51A1735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480028" y="1564567"/>
            <a:ext cx="440536" cy="626252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A15C2736-C761-384D-A1B4-FC376B6A546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206022" y="1455234"/>
            <a:ext cx="1067742" cy="8934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75A45F29-F2E7-544F-B1C1-E365F15D27B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546697" y="1818994"/>
            <a:ext cx="695657" cy="695657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5DF2CF17-EF1E-824E-95CD-D55CE213AA1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793201" y="1144298"/>
            <a:ext cx="716746" cy="403984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0C4D2654-1276-4841-A129-D872241D650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797956" y="285749"/>
            <a:ext cx="786912" cy="393456"/>
          </a:xfrm>
          <a:prstGeom prst="rect">
            <a:avLst/>
          </a:prstGeom>
        </p:spPr>
      </p:pic>
      <p:pic>
        <p:nvPicPr>
          <p:cNvPr id="76" name="Picture 75" title="Medical Subject Headings">
            <a:extLst>
              <a:ext uri="{FF2B5EF4-FFF2-40B4-BE49-F238E27FC236}">
                <a16:creationId xmlns:a16="http://schemas.microsoft.com/office/drawing/2014/main" id="{42E91D3B-0271-6148-877D-1DD5543AA05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178751" y="3146935"/>
            <a:ext cx="1201056" cy="425829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A8409233-D9BC-104B-BD8D-63084FCDA4D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003034" y="482455"/>
            <a:ext cx="759180" cy="303672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DF0F1FE7-82AB-7043-ADD2-CF96A0B2765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78881" y="799266"/>
            <a:ext cx="863739" cy="184526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4CEC3FB-4876-5A43-A6C4-03F8D6216FC0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569820" y="511729"/>
            <a:ext cx="829622" cy="414811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2E1F364D-D27E-FE43-A09F-165B9DBDDB5B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741360" y="129238"/>
            <a:ext cx="1409153" cy="211373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0CECD550-BAA0-7A46-A634-5AE54C969494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505162" y="396278"/>
            <a:ext cx="925498" cy="462749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B71FA71B-C3C3-7144-8345-B900F7EC71CB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794227" y="3598717"/>
            <a:ext cx="950871" cy="950871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AC431A26-7503-A541-B928-B546DE23BEFF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477376" y="2647045"/>
            <a:ext cx="866692" cy="450499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4BE4784A-2791-4745-89F3-8F79E05DEB0F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537711" y="4248047"/>
            <a:ext cx="871858" cy="379069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A7F06CCC-0B36-144D-B740-0559435E420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557605" y="4703535"/>
            <a:ext cx="1127690" cy="21016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1F47F399-3F41-C041-972C-BA2647DE5DB0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4884630" y="4747470"/>
            <a:ext cx="728027" cy="297829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3C3C7D89-B214-214C-A104-508C57DD2C0A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25113" y="1046134"/>
            <a:ext cx="1239846" cy="696955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99BA7561-B480-C44F-A63D-D2E4B828F62F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28093" y="1750715"/>
            <a:ext cx="901575" cy="728773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FA29D741-95E1-8340-9169-0D32415DEFA9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7257042" y="1479343"/>
            <a:ext cx="768407" cy="768407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0902DD44-AEB3-F740-B451-7A145BE6EF62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7246074" y="3914276"/>
            <a:ext cx="1027655" cy="51382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92344907-D383-C94F-A344-E3BB46380C09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23334" y="4074152"/>
            <a:ext cx="1668467" cy="394365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80FB1B58-2A84-734F-A56E-5397785CDF99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7678035" y="3234103"/>
            <a:ext cx="876619" cy="583072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36758FFC-8789-A046-93BC-451DC3C2BEC3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6643690" y="4542537"/>
            <a:ext cx="1330347" cy="443449"/>
          </a:xfrm>
          <a:prstGeom prst="rect">
            <a:avLst/>
          </a:prstGeom>
        </p:spPr>
      </p:pic>
      <p:sp>
        <p:nvSpPr>
          <p:cNvPr id="126" name="Rectangle 125">
            <a:extLst>
              <a:ext uri="{FF2B5EF4-FFF2-40B4-BE49-F238E27FC236}">
                <a16:creationId xmlns:a16="http://schemas.microsoft.com/office/drawing/2014/main" id="{F4CF038D-2760-4C42-9023-4EF99A4454C7}"/>
              </a:ext>
            </a:extLst>
          </p:cNvPr>
          <p:cNvSpPr/>
          <p:nvPr/>
        </p:nvSpPr>
        <p:spPr>
          <a:xfrm>
            <a:off x="7031495" y="285749"/>
            <a:ext cx="1935374" cy="5135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21960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5FB7B98-DB81-FF45-90A1-8D246FD7A9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u="sng" dirty="0"/>
              <a:t>Problem:</a:t>
            </a:r>
          </a:p>
          <a:p>
            <a:pPr lvl="1"/>
            <a:r>
              <a:rPr lang="en-GB" dirty="0"/>
              <a:t>In many cases metadata cannot be modified (data privacy)</a:t>
            </a:r>
          </a:p>
          <a:p>
            <a:pPr lvl="1"/>
            <a:r>
              <a:rPr lang="en-GB" dirty="0"/>
              <a:t>Ex: Patient’s data</a:t>
            </a:r>
          </a:p>
          <a:p>
            <a:pPr lvl="1"/>
            <a:endParaRPr lang="en-GB" dirty="0"/>
          </a:p>
          <a:p>
            <a:r>
              <a:rPr lang="en-GB" u="sng" dirty="0"/>
              <a:t>Objectives:</a:t>
            </a:r>
          </a:p>
          <a:p>
            <a:pPr lvl="1"/>
            <a:r>
              <a:rPr lang="en-GB" dirty="0"/>
              <a:t>Keep annotated data searchable even if the annotation cannot be modified according to KOS changes</a:t>
            </a:r>
          </a:p>
          <a:p>
            <a:pPr lvl="1"/>
            <a:r>
              <a:rPr lang="en-GB" dirty="0"/>
              <a:t>Avoid mismatch between KOS version used to annotate data and the one used to query it</a:t>
            </a:r>
          </a:p>
          <a:p>
            <a:pPr lvl="1"/>
            <a:endParaRPr lang="en-GB" dirty="0"/>
          </a:p>
          <a:p>
            <a:r>
              <a:rPr lang="en-GB" dirty="0"/>
              <a:t>Build a historical knowledge graph containing the history of ontological changes in a compact way that can be queried to gain information about concept evolution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FD1A77-5D44-E449-BBC0-03FF57B86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512" y="128858"/>
            <a:ext cx="6327036" cy="692777"/>
          </a:xfrm>
        </p:spPr>
        <p:txBody>
          <a:bodyPr/>
          <a:lstStyle/>
          <a:p>
            <a:r>
              <a:rPr lang="en-GB" dirty="0"/>
              <a:t>Knowledge Graph </a:t>
            </a:r>
            <a:br>
              <a:rPr lang="en-GB" dirty="0"/>
            </a:br>
            <a:r>
              <a:rPr lang="en-GB" dirty="0"/>
              <a:t>retrieving past information</a:t>
            </a:r>
          </a:p>
        </p:txBody>
      </p:sp>
    </p:spTree>
    <p:extLst>
      <p:ext uri="{BB962C8B-B14F-4D97-AF65-F5344CB8AC3E}">
        <p14:creationId xmlns:p14="http://schemas.microsoft.com/office/powerpoint/2010/main" val="21245117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59773B54-0D9F-9D47-A1D0-239CAB2A75B4}"/>
              </a:ext>
            </a:extLst>
          </p:cNvPr>
          <p:cNvCxnSpPr>
            <a:cxnSpLocks/>
            <a:stCxn id="84" idx="0"/>
          </p:cNvCxnSpPr>
          <p:nvPr/>
        </p:nvCxnSpPr>
        <p:spPr>
          <a:xfrm flipV="1">
            <a:off x="4964460" y="3970054"/>
            <a:ext cx="215938" cy="53304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E0A88097-B741-B845-BCAA-70551C11CA58}"/>
              </a:ext>
            </a:extLst>
          </p:cNvPr>
          <p:cNvCxnSpPr>
            <a:stCxn id="70" idx="1"/>
            <a:endCxn id="7" idx="5"/>
          </p:cNvCxnSpPr>
          <p:nvPr/>
        </p:nvCxnSpPr>
        <p:spPr>
          <a:xfrm flipH="1" flipV="1">
            <a:off x="2022145" y="1661249"/>
            <a:ext cx="382714" cy="52199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8F9413DF-FB34-9B45-8520-16384305A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512" y="128858"/>
            <a:ext cx="5703392" cy="406519"/>
          </a:xfrm>
        </p:spPr>
        <p:txBody>
          <a:bodyPr/>
          <a:lstStyle/>
          <a:p>
            <a:r>
              <a:rPr lang="en-US" dirty="0"/>
              <a:t>Historical Knowledge Graph creation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1B9F86-A5CC-354F-85BA-E5304D0610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31</a:t>
            </a:fld>
            <a:endParaRPr lang="fr-FR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575686-47C5-1548-9349-64EF2951B873}"/>
              </a:ext>
            </a:extLst>
          </p:cNvPr>
          <p:cNvSpPr txBox="1"/>
          <p:nvPr/>
        </p:nvSpPr>
        <p:spPr>
          <a:xfrm>
            <a:off x="1725093" y="645150"/>
            <a:ext cx="12682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MeSH</a:t>
            </a:r>
            <a:r>
              <a:rPr lang="en-US" dirty="0"/>
              <a:t> 2009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E073B29-8325-1D44-8266-FD7A31D6A3D7}"/>
              </a:ext>
            </a:extLst>
          </p:cNvPr>
          <p:cNvSpPr txBox="1"/>
          <p:nvPr/>
        </p:nvSpPr>
        <p:spPr>
          <a:xfrm>
            <a:off x="4950087" y="619706"/>
            <a:ext cx="12682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MeSH</a:t>
            </a:r>
            <a:r>
              <a:rPr lang="en-US" dirty="0"/>
              <a:t> 2010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4E925DF7-A8EA-8545-BEE1-F6EF64DED892}"/>
              </a:ext>
            </a:extLst>
          </p:cNvPr>
          <p:cNvGrpSpPr/>
          <p:nvPr/>
        </p:nvGrpSpPr>
        <p:grpSpPr>
          <a:xfrm>
            <a:off x="1359509" y="968600"/>
            <a:ext cx="2431330" cy="1253055"/>
            <a:chOff x="1359509" y="1235032"/>
            <a:chExt cx="2431330" cy="1253055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C32EDA1B-558B-4843-8A73-70CFA0721CC2}"/>
                </a:ext>
              </a:extLst>
            </p:cNvPr>
            <p:cNvSpPr/>
            <p:nvPr/>
          </p:nvSpPr>
          <p:spPr>
            <a:xfrm>
              <a:off x="2112233" y="1235032"/>
              <a:ext cx="348018" cy="33437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13E293D-8FB1-FC4A-99F2-8E9DA0072295}"/>
                </a:ext>
              </a:extLst>
            </p:cNvPr>
            <p:cNvSpPr/>
            <p:nvPr/>
          </p:nvSpPr>
          <p:spPr>
            <a:xfrm>
              <a:off x="1725093" y="1642278"/>
              <a:ext cx="348018" cy="33437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34766BC-04FA-3B43-91CD-1C40DFD80757}"/>
                </a:ext>
              </a:extLst>
            </p:cNvPr>
            <p:cNvSpPr/>
            <p:nvPr/>
          </p:nvSpPr>
          <p:spPr>
            <a:xfrm>
              <a:off x="2536331" y="1642278"/>
              <a:ext cx="348018" cy="33437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40AB1D5-73EF-8746-AF66-0AC864FBF250}"/>
                </a:ext>
              </a:extLst>
            </p:cNvPr>
            <p:cNvSpPr/>
            <p:nvPr/>
          </p:nvSpPr>
          <p:spPr>
            <a:xfrm>
              <a:off x="1359509" y="1903312"/>
              <a:ext cx="102944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D011247</a:t>
              </a:r>
            </a:p>
            <a:p>
              <a:pPr algn="ctr"/>
              <a:r>
                <a:rPr lang="en-US" sz="1400" dirty="0"/>
                <a:t>pregnancy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813E3EE-795D-9244-850D-94B897C40D8A}"/>
                </a:ext>
              </a:extLst>
            </p:cNvPr>
            <p:cNvSpPr/>
            <p:nvPr/>
          </p:nvSpPr>
          <p:spPr>
            <a:xfrm>
              <a:off x="2641614" y="1809463"/>
              <a:ext cx="114922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D006973</a:t>
              </a:r>
            </a:p>
            <a:p>
              <a:r>
                <a:rPr lang="en-US" sz="1400" dirty="0"/>
                <a:t>hypertension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6F69122-49EC-CF44-B272-51A0BBB6686C}"/>
                </a:ext>
              </a:extLst>
            </p:cNvPr>
            <p:cNvCxnSpPr>
              <a:stCxn id="9" idx="0"/>
              <a:endCxn id="6" idx="5"/>
            </p:cNvCxnSpPr>
            <p:nvPr/>
          </p:nvCxnSpPr>
          <p:spPr>
            <a:xfrm flipH="1" flipV="1">
              <a:off x="2409285" y="1520435"/>
              <a:ext cx="301055" cy="121843"/>
            </a:xfrm>
            <a:prstGeom prst="line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37B9F725-12B5-CF45-8CFF-49F0B7268AEA}"/>
                </a:ext>
              </a:extLst>
            </p:cNvPr>
            <p:cNvCxnSpPr>
              <a:cxnSpLocks/>
              <a:stCxn id="7" idx="0"/>
              <a:endCxn id="6" idx="3"/>
            </p:cNvCxnSpPr>
            <p:nvPr/>
          </p:nvCxnSpPr>
          <p:spPr>
            <a:xfrm flipV="1">
              <a:off x="1899102" y="1520435"/>
              <a:ext cx="264097" cy="121843"/>
            </a:xfrm>
            <a:prstGeom prst="line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93ED351-3717-2A40-8657-BF1D274D5E55}"/>
              </a:ext>
            </a:extLst>
          </p:cNvPr>
          <p:cNvGrpSpPr/>
          <p:nvPr/>
        </p:nvGrpSpPr>
        <p:grpSpPr>
          <a:xfrm>
            <a:off x="4150949" y="968600"/>
            <a:ext cx="4194478" cy="1838126"/>
            <a:chOff x="4150949" y="1275680"/>
            <a:chExt cx="4194478" cy="1838126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58511F4-38AF-994B-B727-C8660692EFDC}"/>
                </a:ext>
              </a:extLst>
            </p:cNvPr>
            <p:cNvSpPr/>
            <p:nvPr/>
          </p:nvSpPr>
          <p:spPr>
            <a:xfrm>
              <a:off x="5782127" y="1683222"/>
              <a:ext cx="348018" cy="33437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0C8CDF4-4474-8847-B13B-58F25B20BF90}"/>
                </a:ext>
              </a:extLst>
            </p:cNvPr>
            <p:cNvSpPr/>
            <p:nvPr/>
          </p:nvSpPr>
          <p:spPr>
            <a:xfrm>
              <a:off x="5036050" y="1683222"/>
              <a:ext cx="348018" cy="33437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5E2BEDC-B1F3-054B-934D-CD681724E0E0}"/>
                </a:ext>
              </a:extLst>
            </p:cNvPr>
            <p:cNvSpPr/>
            <p:nvPr/>
          </p:nvSpPr>
          <p:spPr>
            <a:xfrm>
              <a:off x="5406216" y="1275680"/>
              <a:ext cx="348018" cy="33437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7B26885-0FB3-534D-9CDB-1B232CCDA487}"/>
                </a:ext>
              </a:extLst>
            </p:cNvPr>
            <p:cNvSpPr/>
            <p:nvPr/>
          </p:nvSpPr>
          <p:spPr>
            <a:xfrm>
              <a:off x="4150949" y="1816744"/>
              <a:ext cx="102944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D011247</a:t>
              </a:r>
            </a:p>
            <a:p>
              <a:pPr algn="ctr"/>
              <a:r>
                <a:rPr lang="en-US" sz="1400" dirty="0"/>
                <a:t>pregnancy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0635F08-2647-EF43-8C94-910234DA1CD1}"/>
                </a:ext>
              </a:extLst>
            </p:cNvPr>
            <p:cNvSpPr/>
            <p:nvPr/>
          </p:nvSpPr>
          <p:spPr>
            <a:xfrm>
              <a:off x="5956136" y="1808062"/>
              <a:ext cx="114922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D006973</a:t>
              </a:r>
            </a:p>
            <a:p>
              <a:r>
                <a:rPr lang="en-US" sz="1400" dirty="0"/>
                <a:t>hypertension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8B18666-7A92-7942-B296-42A0FDDBD184}"/>
                </a:ext>
              </a:extLst>
            </p:cNvPr>
            <p:cNvCxnSpPr>
              <a:cxnSpLocks/>
              <a:stCxn id="10" idx="0"/>
              <a:endCxn id="12" idx="5"/>
            </p:cNvCxnSpPr>
            <p:nvPr/>
          </p:nvCxnSpPr>
          <p:spPr>
            <a:xfrm flipH="1" flipV="1">
              <a:off x="5703268" y="1561083"/>
              <a:ext cx="252868" cy="122139"/>
            </a:xfrm>
            <a:prstGeom prst="line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6D9F9569-0D24-584F-94BC-84C1B45ACDAB}"/>
                </a:ext>
              </a:extLst>
            </p:cNvPr>
            <p:cNvCxnSpPr>
              <a:cxnSpLocks/>
              <a:stCxn id="11" idx="0"/>
              <a:endCxn id="12" idx="3"/>
            </p:cNvCxnSpPr>
            <p:nvPr/>
          </p:nvCxnSpPr>
          <p:spPr>
            <a:xfrm flipV="1">
              <a:off x="5210059" y="1561083"/>
              <a:ext cx="247123" cy="122139"/>
            </a:xfrm>
            <a:prstGeom prst="line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FBF5D079-A44B-784A-BB00-6760D6E9943C}"/>
                </a:ext>
              </a:extLst>
            </p:cNvPr>
            <p:cNvCxnSpPr>
              <a:stCxn id="8" idx="0"/>
              <a:endCxn id="10" idx="4"/>
            </p:cNvCxnSpPr>
            <p:nvPr/>
          </p:nvCxnSpPr>
          <p:spPr>
            <a:xfrm flipV="1">
              <a:off x="5782127" y="2017592"/>
              <a:ext cx="174009" cy="36849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8DED0BC-266B-F148-844E-CDF2D497021C}"/>
                </a:ext>
              </a:extLst>
            </p:cNvPr>
            <p:cNvSpPr/>
            <p:nvPr/>
          </p:nvSpPr>
          <p:spPr>
            <a:xfrm>
              <a:off x="5608118" y="2386082"/>
              <a:ext cx="348018" cy="33437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BDA6B5E-ACC2-DE41-8CBF-A911C2C354BE}"/>
                </a:ext>
              </a:extLst>
            </p:cNvPr>
            <p:cNvSpPr/>
            <p:nvPr/>
          </p:nvSpPr>
          <p:spPr>
            <a:xfrm>
              <a:off x="5758244" y="2529031"/>
              <a:ext cx="258718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D046110</a:t>
              </a:r>
            </a:p>
            <a:p>
              <a:r>
                <a:rPr lang="en-US" sz="1400" dirty="0"/>
                <a:t>pregnancy-induced hypertension</a:t>
              </a:r>
            </a:p>
          </p:txBody>
        </p:sp>
      </p:grp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18A1122-85DF-5E49-A9FC-D7B950D56BD6}"/>
              </a:ext>
            </a:extLst>
          </p:cNvPr>
          <p:cNvCxnSpPr>
            <a:cxnSpLocks/>
          </p:cNvCxnSpPr>
          <p:nvPr/>
        </p:nvCxnSpPr>
        <p:spPr>
          <a:xfrm>
            <a:off x="4067033" y="531243"/>
            <a:ext cx="0" cy="254161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A9263AC-68F2-254B-AAF7-C147FDBC38AA}"/>
              </a:ext>
            </a:extLst>
          </p:cNvPr>
          <p:cNvCxnSpPr/>
          <p:nvPr/>
        </p:nvCxnSpPr>
        <p:spPr>
          <a:xfrm>
            <a:off x="1412543" y="3072862"/>
            <a:ext cx="773145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58" name="Group 57">
            <a:extLst>
              <a:ext uri="{FF2B5EF4-FFF2-40B4-BE49-F238E27FC236}">
                <a16:creationId xmlns:a16="http://schemas.microsoft.com/office/drawing/2014/main" id="{FFED2AC8-69F9-9C42-BDF4-B4F1972F7536}"/>
              </a:ext>
            </a:extLst>
          </p:cNvPr>
          <p:cNvGrpSpPr/>
          <p:nvPr/>
        </p:nvGrpSpPr>
        <p:grpSpPr>
          <a:xfrm>
            <a:off x="4352391" y="3249107"/>
            <a:ext cx="3070946" cy="1835530"/>
            <a:chOff x="4352391" y="1275680"/>
            <a:chExt cx="3070946" cy="1835530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B3D2D5F5-38A9-F145-8802-B9A35E13685A}"/>
                </a:ext>
              </a:extLst>
            </p:cNvPr>
            <p:cNvSpPr/>
            <p:nvPr/>
          </p:nvSpPr>
          <p:spPr>
            <a:xfrm>
              <a:off x="5608118" y="2386082"/>
              <a:ext cx="348018" cy="33437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8B3E70A6-E1EF-7E4E-BF1A-8B578FBB0160}"/>
                </a:ext>
              </a:extLst>
            </p:cNvPr>
            <p:cNvSpPr/>
            <p:nvPr/>
          </p:nvSpPr>
          <p:spPr>
            <a:xfrm>
              <a:off x="5782127" y="1683222"/>
              <a:ext cx="348018" cy="33437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077F41C7-08D6-8A48-B5B2-7F6E69C9A274}"/>
                </a:ext>
              </a:extLst>
            </p:cNvPr>
            <p:cNvSpPr/>
            <p:nvPr/>
          </p:nvSpPr>
          <p:spPr>
            <a:xfrm>
              <a:off x="5036050" y="1683222"/>
              <a:ext cx="348018" cy="33437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823DB0DA-B947-E041-B614-1EE3B582918C}"/>
                </a:ext>
              </a:extLst>
            </p:cNvPr>
            <p:cNvSpPr/>
            <p:nvPr/>
          </p:nvSpPr>
          <p:spPr>
            <a:xfrm>
              <a:off x="5406216" y="1275680"/>
              <a:ext cx="348018" cy="33437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DA699B6-890B-B84F-AA54-6010AD9E42ED}"/>
                </a:ext>
              </a:extLst>
            </p:cNvPr>
            <p:cNvSpPr/>
            <p:nvPr/>
          </p:nvSpPr>
          <p:spPr>
            <a:xfrm>
              <a:off x="5782127" y="2587990"/>
              <a:ext cx="145584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/>
                <a:t>D046110_2010</a:t>
              </a:r>
            </a:p>
            <a:p>
              <a:r>
                <a:rPr lang="en-US" sz="1200" dirty="0"/>
                <a:t>end-date: null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69B28C43-3CA5-D045-957F-CFF18FA0D75E}"/>
                </a:ext>
              </a:extLst>
            </p:cNvPr>
            <p:cNvSpPr/>
            <p:nvPr/>
          </p:nvSpPr>
          <p:spPr>
            <a:xfrm>
              <a:off x="5967489" y="1874067"/>
              <a:ext cx="145584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/>
                <a:t>D006973_2009</a:t>
              </a:r>
            </a:p>
            <a:p>
              <a:r>
                <a:rPr lang="en-US" sz="1200" dirty="0"/>
                <a:t>end-date: null</a:t>
              </a:r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0D9600FB-0965-C94E-BC6E-FEAB06D8F4E2}"/>
                </a:ext>
              </a:extLst>
            </p:cNvPr>
            <p:cNvCxnSpPr>
              <a:cxnSpLocks/>
              <a:stCxn id="60" idx="0"/>
              <a:endCxn id="62" idx="5"/>
            </p:cNvCxnSpPr>
            <p:nvPr/>
          </p:nvCxnSpPr>
          <p:spPr>
            <a:xfrm flipH="1" flipV="1">
              <a:off x="5703268" y="1561083"/>
              <a:ext cx="252868" cy="122139"/>
            </a:xfrm>
            <a:prstGeom prst="line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8C7EE8C4-E0D3-1242-A668-AC91DC68EAE1}"/>
                </a:ext>
              </a:extLst>
            </p:cNvPr>
            <p:cNvCxnSpPr>
              <a:cxnSpLocks/>
              <a:stCxn id="61" idx="0"/>
              <a:endCxn id="62" idx="3"/>
            </p:cNvCxnSpPr>
            <p:nvPr/>
          </p:nvCxnSpPr>
          <p:spPr>
            <a:xfrm flipV="1">
              <a:off x="5210059" y="1561083"/>
              <a:ext cx="247123" cy="122139"/>
            </a:xfrm>
            <a:prstGeom prst="line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BD919848-F0D9-7C4A-864C-58EFBE120A5C}"/>
                </a:ext>
              </a:extLst>
            </p:cNvPr>
            <p:cNvCxnSpPr>
              <a:stCxn id="59" idx="0"/>
              <a:endCxn id="60" idx="4"/>
            </p:cNvCxnSpPr>
            <p:nvPr/>
          </p:nvCxnSpPr>
          <p:spPr>
            <a:xfrm flipV="1">
              <a:off x="5782127" y="2017592"/>
              <a:ext cx="174009" cy="36849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5CEBB28B-D358-E849-A7FB-C9B55734B99C}"/>
                </a:ext>
              </a:extLst>
            </p:cNvPr>
            <p:cNvSpPr/>
            <p:nvPr/>
          </p:nvSpPr>
          <p:spPr>
            <a:xfrm>
              <a:off x="4352391" y="1948227"/>
              <a:ext cx="145584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/>
                <a:t>D011247_2009</a:t>
              </a:r>
            </a:p>
            <a:p>
              <a:r>
                <a:rPr lang="en-US" sz="1200" dirty="0"/>
                <a:t>end-date: null</a:t>
              </a:r>
            </a:p>
          </p:txBody>
        </p:sp>
      </p:grpSp>
      <p:sp>
        <p:nvSpPr>
          <p:cNvPr id="70" name="Oval 69">
            <a:extLst>
              <a:ext uri="{FF2B5EF4-FFF2-40B4-BE49-F238E27FC236}">
                <a16:creationId xmlns:a16="http://schemas.microsoft.com/office/drawing/2014/main" id="{28BBDEDB-B70B-334A-8E30-0F2945A2F3CD}"/>
              </a:ext>
            </a:extLst>
          </p:cNvPr>
          <p:cNvSpPr/>
          <p:nvPr/>
        </p:nvSpPr>
        <p:spPr>
          <a:xfrm>
            <a:off x="2353893" y="2134275"/>
            <a:ext cx="348018" cy="33437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1D2607A7-1588-EB4B-9FCC-40CBBBE98813}"/>
              </a:ext>
            </a:extLst>
          </p:cNvPr>
          <p:cNvCxnSpPr>
            <a:cxnSpLocks/>
            <a:stCxn id="74" idx="6"/>
            <a:endCxn id="61" idx="2"/>
          </p:cNvCxnSpPr>
          <p:nvPr/>
        </p:nvCxnSpPr>
        <p:spPr>
          <a:xfrm flipV="1">
            <a:off x="3473668" y="3823834"/>
            <a:ext cx="1562382" cy="14303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4" name="Oval 73">
            <a:extLst>
              <a:ext uri="{FF2B5EF4-FFF2-40B4-BE49-F238E27FC236}">
                <a16:creationId xmlns:a16="http://schemas.microsoft.com/office/drawing/2014/main" id="{638BFBCC-AE4D-C742-9DB7-2E5CA2C3AEB2}"/>
              </a:ext>
            </a:extLst>
          </p:cNvPr>
          <p:cNvSpPr/>
          <p:nvPr/>
        </p:nvSpPr>
        <p:spPr>
          <a:xfrm>
            <a:off x="3125650" y="3799681"/>
            <a:ext cx="348018" cy="33437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BC2D37D5-10BB-A24F-9226-5143B226EBF0}"/>
              </a:ext>
            </a:extLst>
          </p:cNvPr>
          <p:cNvSpPr txBox="1"/>
          <p:nvPr/>
        </p:nvSpPr>
        <p:spPr>
          <a:xfrm>
            <a:off x="2536385" y="2373785"/>
            <a:ext cx="734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D00…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8BB82D3-38A5-EC46-BA9C-F61811848A39}"/>
              </a:ext>
            </a:extLst>
          </p:cNvPr>
          <p:cNvSpPr txBox="1"/>
          <p:nvPr/>
        </p:nvSpPr>
        <p:spPr>
          <a:xfrm>
            <a:off x="2212162" y="4030025"/>
            <a:ext cx="12171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D00…_2009</a:t>
            </a:r>
          </a:p>
          <a:p>
            <a:pPr lvl="0"/>
            <a:r>
              <a:rPr lang="en-US" sz="1200" dirty="0">
                <a:solidFill>
                  <a:srgbClr val="141313"/>
                </a:solidFill>
              </a:rPr>
              <a:t>end-date: 2010</a:t>
            </a:r>
          </a:p>
        </p:txBody>
      </p: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F0BE567F-D727-2345-A241-F9A944C9F742}"/>
              </a:ext>
            </a:extLst>
          </p:cNvPr>
          <p:cNvCxnSpPr>
            <a:stCxn id="79" idx="0"/>
            <a:endCxn id="11" idx="4"/>
          </p:cNvCxnSpPr>
          <p:nvPr/>
        </p:nvCxnSpPr>
        <p:spPr>
          <a:xfrm flipV="1">
            <a:off x="5108193" y="1710512"/>
            <a:ext cx="101866" cy="43519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9" name="Oval 78">
            <a:extLst>
              <a:ext uri="{FF2B5EF4-FFF2-40B4-BE49-F238E27FC236}">
                <a16:creationId xmlns:a16="http://schemas.microsoft.com/office/drawing/2014/main" id="{83687F91-D391-1143-9780-BB7B9E52B6A2}"/>
              </a:ext>
            </a:extLst>
          </p:cNvPr>
          <p:cNvSpPr/>
          <p:nvPr/>
        </p:nvSpPr>
        <p:spPr>
          <a:xfrm>
            <a:off x="4934184" y="2145704"/>
            <a:ext cx="348018" cy="33437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4E3F36E-959A-864B-9A4E-5F6A60DEE46F}"/>
              </a:ext>
            </a:extLst>
          </p:cNvPr>
          <p:cNvSpPr txBox="1"/>
          <p:nvPr/>
        </p:nvSpPr>
        <p:spPr>
          <a:xfrm>
            <a:off x="4527183" y="2384597"/>
            <a:ext cx="734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D00…</a:t>
            </a: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7DA26E47-F424-F347-B463-6BD8F268244D}"/>
              </a:ext>
            </a:extLst>
          </p:cNvPr>
          <p:cNvSpPr/>
          <p:nvPr/>
        </p:nvSpPr>
        <p:spPr>
          <a:xfrm>
            <a:off x="4790451" y="4503097"/>
            <a:ext cx="348018" cy="33437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28F48DC3-D6A3-9349-A27B-02046E8523FA}"/>
              </a:ext>
            </a:extLst>
          </p:cNvPr>
          <p:cNvSpPr txBox="1"/>
          <p:nvPr/>
        </p:nvSpPr>
        <p:spPr>
          <a:xfrm>
            <a:off x="3941998" y="4674465"/>
            <a:ext cx="1180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D00…_2010</a:t>
            </a:r>
          </a:p>
          <a:p>
            <a:pPr lvl="0"/>
            <a:r>
              <a:rPr lang="en-US" sz="1200" dirty="0">
                <a:solidFill>
                  <a:srgbClr val="141313"/>
                </a:solidFill>
              </a:rPr>
              <a:t>end-date: null</a:t>
            </a:r>
          </a:p>
        </p:txBody>
      </p: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41FDF91B-5B12-9D4D-82F6-1C5CD0A910DC}"/>
              </a:ext>
            </a:extLst>
          </p:cNvPr>
          <p:cNvCxnSpPr>
            <a:stCxn id="74" idx="5"/>
            <a:endCxn id="84" idx="2"/>
          </p:cNvCxnSpPr>
          <p:nvPr/>
        </p:nvCxnSpPr>
        <p:spPr>
          <a:xfrm>
            <a:off x="3422702" y="4085084"/>
            <a:ext cx="1367749" cy="585198"/>
          </a:xfrm>
          <a:prstGeom prst="straightConnector1">
            <a:avLst/>
          </a:prstGeom>
          <a:ln w="38100" cmpd="dbl">
            <a:tailEnd type="diamon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89A74DED-A48C-1B45-973F-DFBEE0E7077E}"/>
              </a:ext>
            </a:extLst>
          </p:cNvPr>
          <p:cNvSpPr txBox="1"/>
          <p:nvPr/>
        </p:nvSpPr>
        <p:spPr>
          <a:xfrm rot="1315770">
            <a:off x="3566325" y="4289170"/>
            <a:ext cx="9719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evolution</a:t>
            </a:r>
          </a:p>
        </p:txBody>
      </p:sp>
    </p:spTree>
    <p:extLst>
      <p:ext uri="{BB962C8B-B14F-4D97-AF65-F5344CB8AC3E}">
        <p14:creationId xmlns:p14="http://schemas.microsoft.com/office/powerpoint/2010/main" val="16157180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Usage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grpSp>
        <p:nvGrpSpPr>
          <p:cNvPr id="7" name="Group 6"/>
          <p:cNvGrpSpPr/>
          <p:nvPr/>
        </p:nvGrpSpPr>
        <p:grpSpPr>
          <a:xfrm>
            <a:off x="1444083" y="1006896"/>
            <a:ext cx="7618894" cy="3889552"/>
            <a:chOff x="1374635" y="1101549"/>
            <a:chExt cx="7618894" cy="3889552"/>
          </a:xfrm>
        </p:grpSpPr>
        <p:sp>
          <p:nvSpPr>
            <p:cNvPr id="49" name="Rectangle 108"/>
            <p:cNvSpPr/>
            <p:nvPr/>
          </p:nvSpPr>
          <p:spPr>
            <a:xfrm>
              <a:off x="1374635" y="1101549"/>
              <a:ext cx="1281492" cy="3889552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/>
            </a:p>
          </p:txBody>
        </p:sp>
        <p:sp>
          <p:nvSpPr>
            <p:cNvPr id="50" name="Rectangle 113"/>
            <p:cNvSpPr/>
            <p:nvPr/>
          </p:nvSpPr>
          <p:spPr>
            <a:xfrm>
              <a:off x="2970899" y="1101549"/>
              <a:ext cx="6022630" cy="2579200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/>
            </a:p>
          </p:txBody>
        </p:sp>
        <p:sp>
          <p:nvSpPr>
            <p:cNvPr id="51" name="Rectangle 116"/>
            <p:cNvSpPr/>
            <p:nvPr/>
          </p:nvSpPr>
          <p:spPr>
            <a:xfrm flipH="1">
              <a:off x="2970896" y="4032758"/>
              <a:ext cx="4080103" cy="958342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/>
            </a:p>
          </p:txBody>
        </p:sp>
        <p:sp>
          <p:nvSpPr>
            <p:cNvPr id="52" name="TextBox 107"/>
            <p:cNvSpPr txBox="1"/>
            <p:nvPr/>
          </p:nvSpPr>
          <p:spPr>
            <a:xfrm>
              <a:off x="1708560" y="1101549"/>
              <a:ext cx="49725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/>
                <a:t>Input</a:t>
              </a:r>
            </a:p>
          </p:txBody>
        </p:sp>
        <p:sp>
          <p:nvSpPr>
            <p:cNvPr id="53" name="Flowchart: Manual Input 109"/>
            <p:cNvSpPr/>
            <p:nvPr/>
          </p:nvSpPr>
          <p:spPr>
            <a:xfrm>
              <a:off x="1431531" y="1426727"/>
              <a:ext cx="1152255" cy="772463"/>
            </a:xfrm>
            <a:prstGeom prst="flowChartManualInpu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900">
                  <a:solidFill>
                    <a:schemeClr val="tx1"/>
                  </a:solidFill>
                </a:rPr>
                <a:t>Ontology Versions</a:t>
              </a:r>
              <a:endParaRPr lang="en-GB" sz="900" dirty="0">
                <a:solidFill>
                  <a:schemeClr val="tx1"/>
                </a:solidFill>
              </a:endParaRPr>
            </a:p>
          </p:txBody>
        </p:sp>
        <p:sp>
          <p:nvSpPr>
            <p:cNvPr id="54" name="TextBox 114"/>
            <p:cNvSpPr txBox="1"/>
            <p:nvPr/>
          </p:nvSpPr>
          <p:spPr>
            <a:xfrm>
              <a:off x="5113078" y="1111652"/>
              <a:ext cx="106150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/>
                <a:t>Offline Process</a:t>
              </a:r>
            </a:p>
          </p:txBody>
        </p:sp>
        <p:sp>
          <p:nvSpPr>
            <p:cNvPr id="72" name="Pfeil nach rechts 58"/>
            <p:cNvSpPr/>
            <p:nvPr/>
          </p:nvSpPr>
          <p:spPr>
            <a:xfrm>
              <a:off x="2742008" y="1724374"/>
              <a:ext cx="209430" cy="194304"/>
            </a:xfrm>
            <a:prstGeom prst="rightArrow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sp>
          <p:nvSpPr>
            <p:cNvPr id="80" name="Flowchart: Manual Input 109"/>
            <p:cNvSpPr/>
            <p:nvPr/>
          </p:nvSpPr>
          <p:spPr>
            <a:xfrm>
              <a:off x="1443811" y="4072695"/>
              <a:ext cx="1152255" cy="772463"/>
            </a:xfrm>
            <a:prstGeom prst="flowChartManualInpu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900" dirty="0">
                  <a:solidFill>
                    <a:schemeClr val="tx1"/>
                  </a:solidFill>
                </a:rPr>
                <a:t>Query: </a:t>
              </a:r>
              <a:r>
                <a:rPr lang="en-US" sz="900" dirty="0">
                  <a:solidFill>
                    <a:schemeClr val="tx1"/>
                  </a:solidFill>
                </a:rPr>
                <a:t>Tiotropium Bromide</a:t>
              </a:r>
            </a:p>
          </p:txBody>
        </p:sp>
        <p:sp>
          <p:nvSpPr>
            <p:cNvPr id="81" name="Pfeil nach rechts 58"/>
            <p:cNvSpPr/>
            <p:nvPr/>
          </p:nvSpPr>
          <p:spPr>
            <a:xfrm>
              <a:off x="2684328" y="4388075"/>
              <a:ext cx="209430" cy="194304"/>
            </a:xfrm>
            <a:prstGeom prst="rightArrow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3068692" y="1611130"/>
              <a:ext cx="1064872" cy="43759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Read OWL Files</a:t>
              </a:r>
            </a:p>
          </p:txBody>
        </p:sp>
        <p:sp>
          <p:nvSpPr>
            <p:cNvPr id="82" name="Rounded Rectangle 81"/>
            <p:cNvSpPr/>
            <p:nvPr/>
          </p:nvSpPr>
          <p:spPr>
            <a:xfrm>
              <a:off x="6517658" y="1464892"/>
              <a:ext cx="1294824" cy="753966"/>
            </a:xfrm>
            <a:prstGeom prst="round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Calculate Ontology </a:t>
              </a:r>
              <a:r>
                <a:rPr lang="en-US" sz="1200">
                  <a:solidFill>
                    <a:schemeClr val="tx1"/>
                  </a:solidFill>
                </a:rPr>
                <a:t>Changes and Features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84" name="Straight Arrow Connector 83"/>
            <p:cNvCxnSpPr>
              <a:stCxn id="6" idx="3"/>
              <a:endCxn id="91" idx="1"/>
            </p:cNvCxnSpPr>
            <p:nvPr/>
          </p:nvCxnSpPr>
          <p:spPr>
            <a:xfrm>
              <a:off x="4133564" y="1829925"/>
              <a:ext cx="470857" cy="11951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Arrow Connector 88"/>
            <p:cNvCxnSpPr>
              <a:stCxn id="91" idx="3"/>
              <a:endCxn id="82" idx="1"/>
            </p:cNvCxnSpPr>
            <p:nvPr/>
          </p:nvCxnSpPr>
          <p:spPr>
            <a:xfrm flipV="1">
              <a:off x="5961044" y="1841875"/>
              <a:ext cx="556614" cy="1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Rounded Rectangle 90"/>
            <p:cNvSpPr/>
            <p:nvPr/>
          </p:nvSpPr>
          <p:spPr>
            <a:xfrm>
              <a:off x="4604421" y="1529359"/>
              <a:ext cx="1356623" cy="625033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Build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enhanced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ontology graph</a:t>
              </a:r>
            </a:p>
          </p:txBody>
        </p:sp>
        <p:sp>
          <p:nvSpPr>
            <p:cNvPr id="105" name="Rounded Rectangle 104"/>
            <p:cNvSpPr/>
            <p:nvPr/>
          </p:nvSpPr>
          <p:spPr>
            <a:xfrm>
              <a:off x="5743379" y="2542077"/>
              <a:ext cx="1176208" cy="61483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Build Fast KNN Graph</a:t>
              </a:r>
            </a:p>
          </p:txBody>
        </p:sp>
        <p:sp>
          <p:nvSpPr>
            <p:cNvPr id="106" name="Rounded Rectangle 105"/>
            <p:cNvSpPr/>
            <p:nvPr/>
          </p:nvSpPr>
          <p:spPr>
            <a:xfrm>
              <a:off x="4106525" y="2542077"/>
              <a:ext cx="1176208" cy="61483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Manage Temporal RDF Graph</a:t>
              </a:r>
            </a:p>
          </p:txBody>
        </p:sp>
        <p:cxnSp>
          <p:nvCxnSpPr>
            <p:cNvPr id="110" name="Straight Arrow Connector 109"/>
            <p:cNvCxnSpPr>
              <a:stCxn id="105" idx="1"/>
              <a:endCxn id="106" idx="3"/>
            </p:cNvCxnSpPr>
            <p:nvPr/>
          </p:nvCxnSpPr>
          <p:spPr>
            <a:xfrm flipH="1">
              <a:off x="5282733" y="2849492"/>
              <a:ext cx="460646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Can 112"/>
            <p:cNvSpPr/>
            <p:nvPr/>
          </p:nvSpPr>
          <p:spPr>
            <a:xfrm>
              <a:off x="4795297" y="3530181"/>
              <a:ext cx="1527858" cy="646589"/>
            </a:xfrm>
            <a:prstGeom prst="ca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KB</a:t>
              </a:r>
            </a:p>
          </p:txBody>
        </p:sp>
        <p:sp>
          <p:nvSpPr>
            <p:cNvPr id="117" name="TextBox 114"/>
            <p:cNvSpPr txBox="1"/>
            <p:nvPr/>
          </p:nvSpPr>
          <p:spPr>
            <a:xfrm>
              <a:off x="2938905" y="4031520"/>
              <a:ext cx="10470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/>
                <a:t>Online process</a:t>
              </a:r>
            </a:p>
          </p:txBody>
        </p:sp>
        <p:cxnSp>
          <p:nvCxnSpPr>
            <p:cNvPr id="120" name="Elbow Connector 119"/>
            <p:cNvCxnSpPr>
              <a:stCxn id="113" idx="2"/>
              <a:endCxn id="106" idx="1"/>
            </p:cNvCxnSpPr>
            <p:nvPr/>
          </p:nvCxnSpPr>
          <p:spPr>
            <a:xfrm rot="10800000">
              <a:off x="4106525" y="2849492"/>
              <a:ext cx="688772" cy="1003984"/>
            </a:xfrm>
            <a:prstGeom prst="bentConnector3">
              <a:avLst>
                <a:gd name="adj1" fmla="val 161758"/>
              </a:avLst>
            </a:prstGeom>
            <a:ln w="57150"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Rounded Rectangle 121"/>
            <p:cNvSpPr/>
            <p:nvPr/>
          </p:nvSpPr>
          <p:spPr>
            <a:xfrm>
              <a:off x="3162853" y="4302507"/>
              <a:ext cx="1459240" cy="52052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Graph Search</a:t>
              </a:r>
            </a:p>
          </p:txBody>
        </p:sp>
        <p:cxnSp>
          <p:nvCxnSpPr>
            <p:cNvPr id="128" name="Elbow Connector 127"/>
            <p:cNvCxnSpPr>
              <a:stCxn id="122" idx="3"/>
              <a:endCxn id="113" idx="3"/>
            </p:cNvCxnSpPr>
            <p:nvPr/>
          </p:nvCxnSpPr>
          <p:spPr>
            <a:xfrm flipV="1">
              <a:off x="4622093" y="4176770"/>
              <a:ext cx="937133" cy="385997"/>
            </a:xfrm>
            <a:prstGeom prst="bentConnector2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5706249" y="4310466"/>
              <a:ext cx="1134082" cy="588002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Access </a:t>
              </a:r>
              <a:r>
                <a:rPr lang="en-US" sz="1200">
                  <a:solidFill>
                    <a:schemeClr val="tx1"/>
                  </a:solidFill>
                </a:rPr>
                <a:t>document metadata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131" name="Straight Arrow Connector 130"/>
            <p:cNvCxnSpPr/>
            <p:nvPr/>
          </p:nvCxnSpPr>
          <p:spPr>
            <a:xfrm>
              <a:off x="4622093" y="4735233"/>
              <a:ext cx="1084156" cy="6815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Rounded Rectangle 133"/>
            <p:cNvSpPr/>
            <p:nvPr/>
          </p:nvSpPr>
          <p:spPr>
            <a:xfrm>
              <a:off x="7512644" y="4252101"/>
              <a:ext cx="1245021" cy="621332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Associated Documents</a:t>
              </a:r>
            </a:p>
          </p:txBody>
        </p:sp>
        <p:sp>
          <p:nvSpPr>
            <p:cNvPr id="135" name="Pfeil nach rechts 58"/>
            <p:cNvSpPr/>
            <p:nvPr/>
          </p:nvSpPr>
          <p:spPr>
            <a:xfrm>
              <a:off x="7165070" y="4490080"/>
              <a:ext cx="209430" cy="194304"/>
            </a:xfrm>
            <a:prstGeom prst="rightArrow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cxnSp>
          <p:nvCxnSpPr>
            <p:cNvPr id="9" name="Elbow Connector 8"/>
            <p:cNvCxnSpPr>
              <a:stCxn id="82" idx="3"/>
              <a:endCxn id="105" idx="3"/>
            </p:cNvCxnSpPr>
            <p:nvPr/>
          </p:nvCxnSpPr>
          <p:spPr>
            <a:xfrm flipH="1">
              <a:off x="6919587" y="1841875"/>
              <a:ext cx="892895" cy="1007617"/>
            </a:xfrm>
            <a:prstGeom prst="bentConnector3">
              <a:avLst>
                <a:gd name="adj1" fmla="val -25602"/>
              </a:avLst>
            </a:prstGeom>
            <a:ln w="5715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141018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4E0C4C7-37EA-884A-83CF-CBAACE55E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338" y="116206"/>
            <a:ext cx="6918680" cy="841845"/>
          </a:xfrm>
        </p:spPr>
        <p:txBody>
          <a:bodyPr/>
          <a:lstStyle/>
          <a:p>
            <a:r>
              <a:rPr lang="fr-FR" dirty="0" err="1"/>
              <a:t>Historical</a:t>
            </a:r>
            <a:r>
              <a:rPr lang="fr-FR" dirty="0"/>
              <a:t> </a:t>
            </a:r>
            <a:r>
              <a:rPr lang="fr-FR" dirty="0" err="1"/>
              <a:t>Knowledge</a:t>
            </a:r>
            <a:r>
              <a:rPr lang="fr-FR" dirty="0"/>
              <a:t> graph, </a:t>
            </a:r>
            <a:r>
              <a:rPr lang="fr-FR" dirty="0" err="1"/>
              <a:t>example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A32152-E502-B142-81F8-6B66082EACC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33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DBDF54D-B493-9C47-80DC-09ED5428C53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53251" y="1384702"/>
          <a:ext cx="2422967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3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94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b="0" dirty="0"/>
                        <a:t>D055534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Spinal and Bulbar Muscular Atrophy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848564A-082C-6C45-B38A-08038B5682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" y="2798742"/>
          <a:ext cx="228021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5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b="0" dirty="0"/>
                        <a:t>D009133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Muscular Atrophy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795303C-4EBE-934E-8592-6A311A8892F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85471" y="2798742"/>
          <a:ext cx="219726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58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b="0" dirty="0"/>
                        <a:t>D009133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Muscular Atrophy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07E3C6E-0CAA-1841-AC58-128C98A70D3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97256" y="2798742"/>
          <a:ext cx="226478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3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b="0" dirty="0"/>
                        <a:t>D009133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Muscular Atrophy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D3C95E16-7261-6D44-BCA5-C6DEC8179F0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025745" y="1384702"/>
          <a:ext cx="2422967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3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94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b="0" dirty="0"/>
                        <a:t>D020966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Spinal and Bulbar Muscular Atrophy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F65B553-D855-9D41-8D4F-4D1B012CCE9E}"/>
              </a:ext>
            </a:extLst>
          </p:cNvPr>
          <p:cNvCxnSpPr>
            <a:cxnSpLocks/>
            <a:endCxn id="6" idx="2"/>
          </p:cNvCxnSpPr>
          <p:nvPr/>
        </p:nvCxnSpPr>
        <p:spPr>
          <a:xfrm flipV="1">
            <a:off x="1325440" y="1841902"/>
            <a:ext cx="1539294" cy="93175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31DD5BC-1F8B-E644-8EB5-BED840DA7325}"/>
              </a:ext>
            </a:extLst>
          </p:cNvPr>
          <p:cNvCxnSpPr>
            <a:stCxn id="7" idx="3"/>
            <a:endCxn id="8" idx="1"/>
          </p:cNvCxnSpPr>
          <p:nvPr/>
        </p:nvCxnSpPr>
        <p:spPr>
          <a:xfrm>
            <a:off x="2280213" y="2984162"/>
            <a:ext cx="60525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ECBD31C-6511-EE48-9345-C16271B0BBA1}"/>
              </a:ext>
            </a:extLst>
          </p:cNvPr>
          <p:cNvCxnSpPr>
            <a:stCxn id="6" idx="3"/>
            <a:endCxn id="10" idx="1"/>
          </p:cNvCxnSpPr>
          <p:nvPr/>
        </p:nvCxnSpPr>
        <p:spPr>
          <a:xfrm>
            <a:off x="4076218" y="1613302"/>
            <a:ext cx="194952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B7E2E8EE-8D84-1E4F-9A41-18753D3D14BB}"/>
              </a:ext>
            </a:extLst>
          </p:cNvPr>
          <p:cNvSpPr txBox="1"/>
          <p:nvPr/>
        </p:nvSpPr>
        <p:spPr>
          <a:xfrm>
            <a:off x="4491542" y="1398360"/>
            <a:ext cx="450764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[</a:t>
            </a:r>
            <a:r>
              <a:rPr lang="mr-IN" sz="1600" dirty="0"/>
              <a:t>…</a:t>
            </a:r>
            <a:r>
              <a:rPr lang="en-US" sz="1600" dirty="0"/>
              <a:t>]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7331B6-3486-4949-9410-85C5236785A4}"/>
              </a:ext>
            </a:extLst>
          </p:cNvPr>
          <p:cNvSpPr txBox="1"/>
          <p:nvPr/>
        </p:nvSpPr>
        <p:spPr>
          <a:xfrm flipH="1">
            <a:off x="2885471" y="2521743"/>
            <a:ext cx="14251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version: 2010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1B3B71F-83BA-334C-834B-E620EFE3ABF4}"/>
              </a:ext>
            </a:extLst>
          </p:cNvPr>
          <p:cNvSpPr txBox="1"/>
          <p:nvPr/>
        </p:nvSpPr>
        <p:spPr>
          <a:xfrm flipH="1">
            <a:off x="7829790" y="2508287"/>
            <a:ext cx="14251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version: 2013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E68AC6F-055C-7A42-A2B0-106646015C12}"/>
              </a:ext>
            </a:extLst>
          </p:cNvPr>
          <p:cNvSpPr txBox="1"/>
          <p:nvPr/>
        </p:nvSpPr>
        <p:spPr>
          <a:xfrm flipH="1">
            <a:off x="1" y="2496658"/>
            <a:ext cx="14251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version: 2009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04AD957-053C-9A4C-875E-703E7C28F485}"/>
              </a:ext>
            </a:extLst>
          </p:cNvPr>
          <p:cNvSpPr txBox="1"/>
          <p:nvPr/>
        </p:nvSpPr>
        <p:spPr>
          <a:xfrm flipH="1">
            <a:off x="5961654" y="1105094"/>
            <a:ext cx="14251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version: 2013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084C6F7-5E88-EB46-A2C4-E56B50015187}"/>
              </a:ext>
            </a:extLst>
          </p:cNvPr>
          <p:cNvSpPr txBox="1"/>
          <p:nvPr/>
        </p:nvSpPr>
        <p:spPr>
          <a:xfrm flipH="1">
            <a:off x="1567646" y="1076925"/>
            <a:ext cx="14251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version: 2010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0A3BD38-F072-9643-A48B-4A656AE60915}"/>
              </a:ext>
            </a:extLst>
          </p:cNvPr>
          <p:cNvSpPr txBox="1"/>
          <p:nvPr/>
        </p:nvSpPr>
        <p:spPr>
          <a:xfrm>
            <a:off x="4942306" y="1259860"/>
            <a:ext cx="8938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00B050"/>
                </a:solidFill>
              </a:rPr>
              <a:t>evolution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C1D556C-700F-A64D-8F7A-BE1B4F866DC3}"/>
              </a:ext>
            </a:extLst>
          </p:cNvPr>
          <p:cNvSpPr txBox="1"/>
          <p:nvPr/>
        </p:nvSpPr>
        <p:spPr>
          <a:xfrm rot="19694929">
            <a:off x="1407807" y="2166434"/>
            <a:ext cx="8938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00B050"/>
                </a:solidFill>
              </a:rPr>
              <a:t>evolution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D136BF7-E770-1346-AC99-5EAB1632B43D}"/>
              </a:ext>
            </a:extLst>
          </p:cNvPr>
          <p:cNvCxnSpPr>
            <a:stCxn id="8" idx="3"/>
            <a:endCxn id="9" idx="1"/>
          </p:cNvCxnSpPr>
          <p:nvPr/>
        </p:nvCxnSpPr>
        <p:spPr>
          <a:xfrm>
            <a:off x="5082732" y="2984162"/>
            <a:ext cx="141452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4736E90-5813-344E-BDA5-E0A7CDB394E0}"/>
              </a:ext>
            </a:extLst>
          </p:cNvPr>
          <p:cNvSpPr txBox="1"/>
          <p:nvPr/>
        </p:nvSpPr>
        <p:spPr>
          <a:xfrm>
            <a:off x="5574981" y="2785286"/>
            <a:ext cx="450764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[</a:t>
            </a:r>
            <a:r>
              <a:rPr lang="mr-IN" sz="1600" dirty="0"/>
              <a:t>…</a:t>
            </a:r>
            <a:r>
              <a:rPr lang="en-US" sz="1600" dirty="0"/>
              <a:t>]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14CDE8E-84D3-E04B-82EF-C89F2F0A867F}"/>
              </a:ext>
            </a:extLst>
          </p:cNvPr>
          <p:cNvSpPr txBox="1"/>
          <p:nvPr/>
        </p:nvSpPr>
        <p:spPr>
          <a:xfrm flipH="1">
            <a:off x="5255131" y="3100921"/>
            <a:ext cx="11115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same versions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3FC02F-44D4-2642-858C-CE06E6E6E860}"/>
              </a:ext>
            </a:extLst>
          </p:cNvPr>
          <p:cNvSpPr txBox="1"/>
          <p:nvPr/>
        </p:nvSpPr>
        <p:spPr>
          <a:xfrm>
            <a:off x="3582194" y="2021356"/>
            <a:ext cx="1304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Split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CEF473DC-ADC4-F842-A189-31FDED8C06E8}"/>
              </a:ext>
            </a:extLst>
          </p:cNvPr>
          <p:cNvCxnSpPr>
            <a:cxnSpLocks/>
          </p:cNvCxnSpPr>
          <p:nvPr/>
        </p:nvCxnSpPr>
        <p:spPr>
          <a:xfrm flipH="1" flipV="1">
            <a:off x="3582194" y="1866491"/>
            <a:ext cx="252827" cy="25241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BB2B8D38-D977-454C-977D-DC02177DD648}"/>
              </a:ext>
            </a:extLst>
          </p:cNvPr>
          <p:cNvCxnSpPr>
            <a:cxnSpLocks/>
          </p:cNvCxnSpPr>
          <p:nvPr/>
        </p:nvCxnSpPr>
        <p:spPr>
          <a:xfrm>
            <a:off x="3896436" y="2320322"/>
            <a:ext cx="179782" cy="44492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97839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F7F3AF7-696A-C44F-9BF7-4BA10AF940B8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en-US" sz="2400" dirty="0"/>
              <a:t>Adding explanation to recommendations and to evaluate trends and impacts</a:t>
            </a:r>
          </a:p>
          <a:p>
            <a:endParaRPr lang="en-US" sz="2400" dirty="0"/>
          </a:p>
          <a:p>
            <a:r>
              <a:rPr lang="en-US" sz="2400" dirty="0"/>
              <a:t>Adding evaluation of quality and trends </a:t>
            </a:r>
          </a:p>
          <a:p>
            <a:endParaRPr lang="en-US" sz="2400" dirty="0"/>
          </a:p>
          <a:p>
            <a:r>
              <a:rPr lang="en-US" sz="2400" dirty="0"/>
              <a:t>Improving visualization to facilitate analysis and validation tasks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80425B-FF02-AA49-BEDD-C2191BB15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Ongoing research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C59E26-401E-0247-A069-15B127E40C9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7762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DD919F-89A7-8D40-93EA-DDE5DD81FB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ED067A4-39EC-F045-8066-5FD213A1F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demo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37A9A6-47CD-9747-8054-687D17AA69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35</a:t>
            </a:fld>
            <a:endParaRPr lang="fr-FR" dirty="0"/>
          </a:p>
        </p:txBody>
      </p:sp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D9518C32-5872-8B4B-A8C7-5E2AA33D0A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498" y="1063059"/>
            <a:ext cx="4104740" cy="3759968"/>
          </a:xfrm>
          <a:prstGeom prst="rect">
            <a:avLst/>
          </a:prstGeom>
          <a:effectLst>
            <a:outerShdw blurRad="406400" dist="101600" sx="96000" sy="96000" algn="ctr" rotWithShape="0">
              <a:srgbClr val="000000"/>
            </a:outerShdw>
            <a:reflection endPos="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967450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B352C95-264D-1341-98FA-23501B21E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512" y="411043"/>
            <a:ext cx="5298842" cy="406519"/>
          </a:xfrm>
        </p:spPr>
        <p:txBody>
          <a:bodyPr/>
          <a:lstStyle/>
          <a:p>
            <a:r>
              <a:rPr lang="en-GB" dirty="0"/>
              <a:t>Visit us at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425197-F7A6-2642-BE45-D3799D1CB9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36</a:t>
            </a:fld>
            <a:endParaRPr lang="fr-FR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47D9B11-5CE3-C647-9821-D3D9C795DC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779" y="985284"/>
            <a:ext cx="4157203" cy="308078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66E6DEE-59D2-0A49-8B50-ACADCB977D00}"/>
              </a:ext>
            </a:extLst>
          </p:cNvPr>
          <p:cNvSpPr txBox="1"/>
          <p:nvPr/>
        </p:nvSpPr>
        <p:spPr>
          <a:xfrm>
            <a:off x="4072476" y="4036619"/>
            <a:ext cx="25278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hlinkClick r:id="rId3"/>
              </a:rPr>
              <a:t>Cedric.Pruski@list.lu</a:t>
            </a:r>
            <a:endParaRPr lang="en-GB" dirty="0"/>
          </a:p>
          <a:p>
            <a:pPr algn="ctr"/>
            <a:r>
              <a:rPr lang="en-GB" dirty="0">
                <a:hlinkClick r:id="rId4"/>
              </a:rPr>
              <a:t>Marcos.dasilveira@list.lu</a:t>
            </a:r>
            <a:endParaRPr lang="en-GB" dirty="0"/>
          </a:p>
          <a:p>
            <a:pPr algn="ctr"/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BE6084-CA8C-6941-8AD6-357152749F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84512" y="817562"/>
            <a:ext cx="5299028" cy="329510"/>
          </a:xfrm>
        </p:spPr>
        <p:txBody>
          <a:bodyPr/>
          <a:lstStyle/>
          <a:p>
            <a:r>
              <a:rPr lang="en-GB" dirty="0"/>
              <a:t>https://</a:t>
            </a:r>
            <a:r>
              <a:rPr lang="en-GB" dirty="0" err="1"/>
              <a:t>www.elisa-project.lu</a:t>
            </a:r>
            <a:r>
              <a:rPr lang="en-GB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3162766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6C3BC70D-8CAA-7942-825B-927A5B46B8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0863"/>
          <a:stretch/>
        </p:blipFill>
        <p:spPr>
          <a:xfrm>
            <a:off x="3979074" y="1872829"/>
            <a:ext cx="1080261" cy="96816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8EE023C-68F6-3E42-A43E-10E9542B89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4898" y="2928730"/>
            <a:ext cx="975785" cy="732803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D8F5749-C7D4-BD49-9D25-9FDD4A3D47A0}"/>
              </a:ext>
            </a:extLst>
          </p:cNvPr>
          <p:cNvCxnSpPr>
            <a:cxnSpLocks/>
          </p:cNvCxnSpPr>
          <p:nvPr/>
        </p:nvCxnSpPr>
        <p:spPr>
          <a:xfrm>
            <a:off x="3432313" y="4091931"/>
            <a:ext cx="0" cy="633068"/>
          </a:xfrm>
          <a:prstGeom prst="line">
            <a:avLst/>
          </a:prstGeom>
          <a:ln w="762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A3A17E7-24A9-6640-9804-A4C28F83F3A7}"/>
              </a:ext>
            </a:extLst>
          </p:cNvPr>
          <p:cNvCxnSpPr>
            <a:cxnSpLocks/>
          </p:cNvCxnSpPr>
          <p:nvPr/>
        </p:nvCxnSpPr>
        <p:spPr>
          <a:xfrm flipV="1">
            <a:off x="3432313" y="2663687"/>
            <a:ext cx="0" cy="1119810"/>
          </a:xfrm>
          <a:prstGeom prst="line">
            <a:avLst/>
          </a:prstGeom>
          <a:ln w="762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1C5AECC-3380-3F48-B202-F7C82D24B26D}"/>
              </a:ext>
            </a:extLst>
          </p:cNvPr>
          <p:cNvCxnSpPr>
            <a:cxnSpLocks/>
          </p:cNvCxnSpPr>
          <p:nvPr/>
        </p:nvCxnSpPr>
        <p:spPr>
          <a:xfrm flipV="1">
            <a:off x="3432313" y="2014330"/>
            <a:ext cx="0" cy="430696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4F985E5-09BB-D140-9609-0C6DC6662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528" y="1665028"/>
            <a:ext cx="2889893" cy="1419366"/>
          </a:xfrm>
        </p:spPr>
        <p:txBody>
          <a:bodyPr>
            <a:normAutofit/>
          </a:bodyPr>
          <a:lstStyle/>
          <a:p>
            <a:r>
              <a:rPr lang="en-US" sz="2400" dirty="0"/>
              <a:t>Knowledge evolves</a:t>
            </a:r>
          </a:p>
          <a:p>
            <a:r>
              <a:rPr lang="en-US" sz="2400" dirty="0"/>
              <a:t>Models evolve</a:t>
            </a:r>
          </a:p>
          <a:p>
            <a:r>
              <a:rPr lang="en-US" sz="2400" dirty="0"/>
              <a:t>Data evolve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FD4825D-207E-B947-83FF-0DDA247D6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Challenges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F796A5-3715-A448-B309-AA947B9FFB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4</a:t>
            </a:fld>
            <a:endParaRPr lang="fr-FR" dirty="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1F235A03-ECA2-5A4C-A9B3-270C7F94FD00}"/>
              </a:ext>
            </a:extLst>
          </p:cNvPr>
          <p:cNvSpPr/>
          <p:nvPr/>
        </p:nvSpPr>
        <p:spPr>
          <a:xfrm>
            <a:off x="2610482" y="2339010"/>
            <a:ext cx="1643662" cy="2272748"/>
          </a:xfrm>
          <a:custGeom>
            <a:avLst/>
            <a:gdLst>
              <a:gd name="connsiteX0" fmla="*/ 0 w 1398495"/>
              <a:gd name="connsiteY0" fmla="*/ 1928191 h 1928191"/>
              <a:gd name="connsiteX1" fmla="*/ 1378226 w 1398495"/>
              <a:gd name="connsiteY1" fmla="*/ 1623391 h 1928191"/>
              <a:gd name="connsiteX2" fmla="*/ 53008 w 1398495"/>
              <a:gd name="connsiteY2" fmla="*/ 1080052 h 1928191"/>
              <a:gd name="connsiteX3" fmla="*/ 1398104 w 1398495"/>
              <a:gd name="connsiteY3" fmla="*/ 576470 h 1928191"/>
              <a:gd name="connsiteX4" fmla="*/ 205408 w 1398495"/>
              <a:gd name="connsiteY4" fmla="*/ 0 h 1928191"/>
              <a:gd name="connsiteX5" fmla="*/ 205408 w 1398495"/>
              <a:gd name="connsiteY5" fmla="*/ 0 h 1928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8495" h="1928191">
                <a:moveTo>
                  <a:pt x="0" y="1928191"/>
                </a:moveTo>
                <a:cubicBezTo>
                  <a:pt x="684695" y="1846469"/>
                  <a:pt x="1369391" y="1764747"/>
                  <a:pt x="1378226" y="1623391"/>
                </a:cubicBezTo>
                <a:cubicBezTo>
                  <a:pt x="1387061" y="1482034"/>
                  <a:pt x="49695" y="1254539"/>
                  <a:pt x="53008" y="1080052"/>
                </a:cubicBezTo>
                <a:cubicBezTo>
                  <a:pt x="56321" y="905565"/>
                  <a:pt x="1372704" y="756479"/>
                  <a:pt x="1398104" y="576470"/>
                </a:cubicBezTo>
                <a:cubicBezTo>
                  <a:pt x="1423504" y="396461"/>
                  <a:pt x="205408" y="0"/>
                  <a:pt x="205408" y="0"/>
                </a:cubicBezTo>
                <a:lnTo>
                  <a:pt x="205408" y="0"/>
                </a:lnTo>
              </a:path>
            </a:pathLst>
          </a:custGeom>
          <a:effectLst>
            <a:glow rad="635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587B047-28F4-3142-8FE4-299007D0B802}"/>
              </a:ext>
            </a:extLst>
          </p:cNvPr>
          <p:cNvCxnSpPr/>
          <p:nvPr/>
        </p:nvCxnSpPr>
        <p:spPr>
          <a:xfrm flipV="1">
            <a:off x="3432313" y="3783496"/>
            <a:ext cx="0" cy="377687"/>
          </a:xfrm>
          <a:prstGeom prst="line">
            <a:avLst/>
          </a:prstGeom>
          <a:ln w="762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6DD7090-6DE0-2C40-B934-4554482609F8}"/>
              </a:ext>
            </a:extLst>
          </p:cNvPr>
          <p:cNvCxnSpPr>
            <a:cxnSpLocks/>
          </p:cNvCxnSpPr>
          <p:nvPr/>
        </p:nvCxnSpPr>
        <p:spPr>
          <a:xfrm flipV="1">
            <a:off x="3432313" y="2445026"/>
            <a:ext cx="0" cy="218661"/>
          </a:xfrm>
          <a:prstGeom prst="line">
            <a:avLst/>
          </a:prstGeom>
          <a:ln w="762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A6D4B391-4436-DD44-844C-20870E3A8B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7342" y="4091931"/>
            <a:ext cx="1594056" cy="63306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D2CD4EF-E01E-664F-BC1F-408BCAE5E1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68196" y="3327008"/>
            <a:ext cx="1593726" cy="1081457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0E8EE8A5-72BD-6C43-9B25-8E42BC1DC526}"/>
              </a:ext>
            </a:extLst>
          </p:cNvPr>
          <p:cNvSpPr txBox="1"/>
          <p:nvPr/>
        </p:nvSpPr>
        <p:spPr>
          <a:xfrm rot="16200000">
            <a:off x="2968979" y="4044051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time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9D55B1D-686A-C240-9F54-1C4BADE15B1A}"/>
              </a:ext>
            </a:extLst>
          </p:cNvPr>
          <p:cNvSpPr/>
          <p:nvPr/>
        </p:nvSpPr>
        <p:spPr>
          <a:xfrm>
            <a:off x="5265864" y="3513164"/>
            <a:ext cx="36913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/>
              <a:t>Users should profit of it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98A1A3B-BCFF-A149-9FE7-41C861E9FBD5}"/>
              </a:ext>
            </a:extLst>
          </p:cNvPr>
          <p:cNvSpPr txBox="1"/>
          <p:nvPr/>
        </p:nvSpPr>
        <p:spPr>
          <a:xfrm>
            <a:off x="1584512" y="4672824"/>
            <a:ext cx="1029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5000 </a:t>
            </a:r>
            <a:r>
              <a:rPr lang="en-US" dirty="0" err="1"/>
              <a:t>a.c</a:t>
            </a:r>
            <a:r>
              <a:rPr lang="en-US" dirty="0"/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39B793F-6E58-4D44-B5F3-0DAEA103599D}"/>
              </a:ext>
            </a:extLst>
          </p:cNvPr>
          <p:cNvSpPr txBox="1"/>
          <p:nvPr/>
        </p:nvSpPr>
        <p:spPr>
          <a:xfrm>
            <a:off x="4225194" y="4299047"/>
            <a:ext cx="1040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1000 </a:t>
            </a:r>
            <a:r>
              <a:rPr lang="en-US" dirty="0" err="1"/>
              <a:t>d.c.</a:t>
            </a:r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CA974BD-C817-4746-B847-D683A7A5F1B0}"/>
              </a:ext>
            </a:extLst>
          </p:cNvPr>
          <p:cNvSpPr txBox="1"/>
          <p:nvPr/>
        </p:nvSpPr>
        <p:spPr>
          <a:xfrm>
            <a:off x="1598762" y="3590108"/>
            <a:ext cx="1040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2000 </a:t>
            </a:r>
            <a:r>
              <a:rPr lang="en-US" dirty="0" err="1"/>
              <a:t>d.c.</a:t>
            </a:r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D840BE5-51CC-4349-A0D6-1B843E8B1BBC}"/>
              </a:ext>
            </a:extLst>
          </p:cNvPr>
          <p:cNvSpPr txBox="1"/>
          <p:nvPr/>
        </p:nvSpPr>
        <p:spPr>
          <a:xfrm>
            <a:off x="4290984" y="2764520"/>
            <a:ext cx="768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future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3B9E76E-75FE-0043-99A0-8EF8DCF250F4}"/>
              </a:ext>
            </a:extLst>
          </p:cNvPr>
          <p:cNvSpPr txBox="1"/>
          <p:nvPr/>
        </p:nvSpPr>
        <p:spPr>
          <a:xfrm>
            <a:off x="1674301" y="961889"/>
            <a:ext cx="40429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Management of the evolutions</a:t>
            </a:r>
          </a:p>
        </p:txBody>
      </p:sp>
    </p:spTree>
    <p:extLst>
      <p:ext uri="{BB962C8B-B14F-4D97-AF65-F5344CB8AC3E}">
        <p14:creationId xmlns:p14="http://schemas.microsoft.com/office/powerpoint/2010/main" val="215191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ustomShape 2"/>
          <p:cNvSpPr/>
          <p:nvPr/>
        </p:nvSpPr>
        <p:spPr>
          <a:xfrm>
            <a:off x="1584360" y="544320"/>
            <a:ext cx="6274800" cy="328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/>
          <a:lstStyle/>
          <a:p>
            <a:endParaRPr lang="en-US" sz="1900" b="1" spc="-1" dirty="0">
              <a:solidFill>
                <a:srgbClr val="537992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" name="CustomShape 3"/>
          <p:cNvSpPr/>
          <p:nvPr/>
        </p:nvSpPr>
        <p:spPr>
          <a:xfrm>
            <a:off x="1584360" y="128880"/>
            <a:ext cx="5298120" cy="405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en-US" sz="2000" b="1" cap="all" spc="-1" dirty="0">
                <a:solidFill>
                  <a:srgbClr val="537992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Why you should care?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0" name="CustomShape 4"/>
          <p:cNvSpPr/>
          <p:nvPr/>
        </p:nvSpPr>
        <p:spPr>
          <a:xfrm>
            <a:off x="77040" y="4822920"/>
            <a:ext cx="1271160" cy="27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fld id="{D1FB20B0-CC4C-4709-968A-8990EA80D584}" type="slidenum">
              <a:rPr lang="en-US" sz="800" b="0" strike="noStrike" spc="-1">
                <a:solidFill>
                  <a:srgbClr val="537992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5</a:t>
            </a:fld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CustomShape 1">
            <a:extLst>
              <a:ext uri="{FF2B5EF4-FFF2-40B4-BE49-F238E27FC236}">
                <a16:creationId xmlns:a16="http://schemas.microsoft.com/office/drawing/2014/main" id="{89117D7D-AE7F-9642-847E-2524F82EAE1C}"/>
              </a:ext>
            </a:extLst>
          </p:cNvPr>
          <p:cNvSpPr/>
          <p:nvPr/>
        </p:nvSpPr>
        <p:spPr>
          <a:xfrm>
            <a:off x="1584360" y="1080000"/>
            <a:ext cx="7169400" cy="3644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286470" indent="-285750">
              <a:lnSpc>
                <a:spcPct val="100000"/>
              </a:lnSpc>
              <a:buClr>
                <a:srgbClr val="00A0AF"/>
              </a:buClr>
              <a:buFont typeface="Arial" panose="020B0604020202020204" pitchFamily="34" charset="0"/>
              <a:buChar char="•"/>
            </a:pPr>
            <a:endParaRPr lang="en-US" spc="-1" dirty="0">
              <a:solidFill>
                <a:srgbClr val="141313"/>
              </a:solidFill>
              <a:latin typeface="Arial"/>
              <a:ea typeface="ＭＳ Ｐゴシック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3EE48379-DA89-7342-83E8-EC215B5DECA9}"/>
              </a:ext>
            </a:extLst>
          </p:cNvPr>
          <p:cNvGraphicFramePr/>
          <p:nvPr>
            <p:extLst/>
          </p:nvPr>
        </p:nvGraphicFramePr>
        <p:xfrm>
          <a:off x="1584360" y="640124"/>
          <a:ext cx="7045666" cy="4402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2652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Chart bld="series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ustomShape 2"/>
          <p:cNvSpPr/>
          <p:nvPr/>
        </p:nvSpPr>
        <p:spPr>
          <a:xfrm>
            <a:off x="1584360" y="544320"/>
            <a:ext cx="6274800" cy="328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/>
          <a:lstStyle/>
          <a:p>
            <a:endParaRPr lang="en-US" sz="1900" b="1" spc="-1" dirty="0">
              <a:solidFill>
                <a:srgbClr val="537992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" name="CustomShape 3"/>
          <p:cNvSpPr/>
          <p:nvPr/>
        </p:nvSpPr>
        <p:spPr>
          <a:xfrm>
            <a:off x="1584360" y="128880"/>
            <a:ext cx="5298120" cy="405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ct val="100000"/>
              </a:lnSpc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90" name="CustomShape 4"/>
          <p:cNvSpPr/>
          <p:nvPr/>
        </p:nvSpPr>
        <p:spPr>
          <a:xfrm>
            <a:off x="77040" y="4822920"/>
            <a:ext cx="1271160" cy="27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fld id="{D1FB20B0-CC4C-4709-968A-8990EA80D584}" type="slidenum">
              <a:rPr lang="en-US" sz="800" b="0" strike="noStrike" spc="-1">
                <a:solidFill>
                  <a:srgbClr val="537992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6</a:t>
            </a:fld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CustomShape 1">
            <a:extLst>
              <a:ext uri="{FF2B5EF4-FFF2-40B4-BE49-F238E27FC236}">
                <a16:creationId xmlns:a16="http://schemas.microsoft.com/office/drawing/2014/main" id="{89117D7D-AE7F-9642-847E-2524F82EAE1C}"/>
              </a:ext>
            </a:extLst>
          </p:cNvPr>
          <p:cNvSpPr/>
          <p:nvPr/>
        </p:nvSpPr>
        <p:spPr>
          <a:xfrm>
            <a:off x="1584360" y="1080000"/>
            <a:ext cx="7169400" cy="3644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286470" indent="-285750">
              <a:lnSpc>
                <a:spcPct val="100000"/>
              </a:lnSpc>
              <a:buClr>
                <a:srgbClr val="00A0AF"/>
              </a:buClr>
              <a:buFont typeface="Arial" panose="020B0604020202020204" pitchFamily="34" charset="0"/>
              <a:buChar char="•"/>
            </a:pPr>
            <a:endParaRPr lang="en-US" spc="-1" dirty="0">
              <a:solidFill>
                <a:srgbClr val="141313"/>
              </a:solidFill>
              <a:latin typeface="Arial"/>
              <a:ea typeface="ＭＳ Ｐゴシック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3EE48379-DA89-7342-83E8-EC215B5DECA9}"/>
              </a:ext>
            </a:extLst>
          </p:cNvPr>
          <p:cNvGraphicFramePr/>
          <p:nvPr>
            <p:extLst/>
          </p:nvPr>
        </p:nvGraphicFramePr>
        <p:xfrm>
          <a:off x="1584360" y="640124"/>
          <a:ext cx="7045666" cy="4402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7966F8C-34AF-7B4B-8D8A-7D6C1066A1A9}"/>
              </a:ext>
            </a:extLst>
          </p:cNvPr>
          <p:cNvSpPr txBox="1"/>
          <p:nvPr/>
        </p:nvSpPr>
        <p:spPr>
          <a:xfrm>
            <a:off x="8497669" y="355927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35%</a:t>
            </a: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E3A2669B-EAE2-A74F-9EE4-0CA1068DB7E8}"/>
              </a:ext>
            </a:extLst>
          </p:cNvPr>
          <p:cNvSpPr/>
          <p:nvPr/>
        </p:nvSpPr>
        <p:spPr>
          <a:xfrm>
            <a:off x="8318090" y="3116826"/>
            <a:ext cx="196645" cy="1248697"/>
          </a:xfrm>
          <a:prstGeom prst="rightBrac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7F386E2-F425-EF47-9EAD-F8177D97FC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CC7CD3D-B3C3-3049-9704-7E46F4045A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83452" y="199169"/>
            <a:ext cx="5608918" cy="329510"/>
          </a:xfrm>
        </p:spPr>
        <p:txBody>
          <a:bodyPr/>
          <a:lstStyle/>
          <a:p>
            <a:r>
              <a:rPr lang="en-US" sz="2000" cap="all" spc="-1" dirty="0">
                <a:solidFill>
                  <a:srgbClr val="537992"/>
                </a:solidFill>
                <a:uFill>
                  <a:solidFill>
                    <a:srgbClr val="FFFFFF"/>
                  </a:solidFill>
                </a:uFill>
                <a:ea typeface="ＭＳ Ｐゴシック"/>
              </a:rPr>
              <a:t>If you do nothing, you will loose all</a:t>
            </a:r>
            <a:endParaRPr lang="en-US" sz="1800" b="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</p:txBody>
      </p:sp>
    </p:spTree>
    <p:extLst>
      <p:ext uri="{BB962C8B-B14F-4D97-AF65-F5344CB8AC3E}">
        <p14:creationId xmlns:p14="http://schemas.microsoft.com/office/powerpoint/2010/main" val="408186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C5FCFB7-83BD-9848-B12E-63F51516F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4638" y="1978130"/>
            <a:ext cx="5298842" cy="406519"/>
          </a:xfrm>
        </p:spPr>
        <p:txBody>
          <a:bodyPr/>
          <a:lstStyle/>
          <a:p>
            <a:r>
              <a:rPr lang="en-US" sz="2800" dirty="0"/>
              <a:t>What we are doing?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067ADF-A12D-4847-99ED-5E46903F33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7</a:t>
            </a:fld>
            <a:endParaRPr lang="fr-FR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D46BE9-0C45-F646-A230-6FC1851C5F6A}"/>
              </a:ext>
            </a:extLst>
          </p:cNvPr>
          <p:cNvSpPr txBox="1"/>
          <p:nvPr/>
        </p:nvSpPr>
        <p:spPr>
          <a:xfrm>
            <a:off x="1734638" y="3044124"/>
            <a:ext cx="41884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Fixing mappings</a:t>
            </a:r>
          </a:p>
          <a:p>
            <a:r>
              <a:rPr lang="en-US" sz="2400" dirty="0"/>
              <a:t>Fixing semantic annotations</a:t>
            </a:r>
          </a:p>
          <a:p>
            <a:r>
              <a:rPr lang="en-US" sz="2400" dirty="0"/>
              <a:t>Retrieving past knowledge</a:t>
            </a:r>
          </a:p>
        </p:txBody>
      </p:sp>
      <p:pic>
        <p:nvPicPr>
          <p:cNvPr id="1025" name="Picture 1" descr="page1image903435584">
            <a:extLst>
              <a:ext uri="{FF2B5EF4-FFF2-40B4-BE49-F238E27FC236}">
                <a16:creationId xmlns:a16="http://schemas.microsoft.com/office/drawing/2014/main" id="{6CD06675-C312-854D-8B15-1DD1BA3E7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72077">
            <a:off x="5954297" y="2237191"/>
            <a:ext cx="2482919" cy="1739792"/>
          </a:xfrm>
          <a:prstGeom prst="rect">
            <a:avLst/>
          </a:prstGeom>
          <a:noFill/>
          <a:effectLst>
            <a:outerShdw blurRad="190500" dist="50800" dir="8100000" algn="tr" rotWithShape="0">
              <a:schemeClr val="bg2">
                <a:lumMod val="25000"/>
                <a:alpha val="53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530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F223D2D8-F726-7C41-94C9-5C3DFE83FC92}"/>
              </a:ext>
            </a:extLst>
          </p:cNvPr>
          <p:cNvGrpSpPr/>
          <p:nvPr/>
        </p:nvGrpSpPr>
        <p:grpSpPr>
          <a:xfrm>
            <a:off x="1622941" y="921397"/>
            <a:ext cx="5000234" cy="746041"/>
            <a:chOff x="1622941" y="921397"/>
            <a:chExt cx="5000234" cy="746041"/>
          </a:xfrm>
        </p:grpSpPr>
        <p:sp>
          <p:nvSpPr>
            <p:cNvPr id="17" name="Cube 16">
              <a:extLst>
                <a:ext uri="{FF2B5EF4-FFF2-40B4-BE49-F238E27FC236}">
                  <a16:creationId xmlns:a16="http://schemas.microsoft.com/office/drawing/2014/main" id="{729E4129-B97C-2345-BD85-F1AC0DA62DCF}"/>
                </a:ext>
              </a:extLst>
            </p:cNvPr>
            <p:cNvSpPr/>
            <p:nvPr/>
          </p:nvSpPr>
          <p:spPr>
            <a:xfrm>
              <a:off x="1622941" y="1105608"/>
              <a:ext cx="5000234" cy="561830"/>
            </a:xfrm>
            <a:prstGeom prst="cube">
              <a:avLst>
                <a:gd name="adj" fmla="val 43549"/>
              </a:avLst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1AED69B-D931-6541-B75A-C741FE072EEC}"/>
                </a:ext>
              </a:extLst>
            </p:cNvPr>
            <p:cNvSpPr txBox="1"/>
            <p:nvPr/>
          </p:nvSpPr>
          <p:spPr>
            <a:xfrm>
              <a:off x="3846643" y="921397"/>
              <a:ext cx="12362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n w="0"/>
                  <a:solidFill>
                    <a:schemeClr val="accent3">
                      <a:lumMod val="75000"/>
                    </a:schemeClr>
                  </a:solidFill>
                  <a:effectLst>
                    <a:reflection blurRad="6350" stA="53000" endA="300" endPos="36000" dir="5400000" sy="-90000" algn="bl" rotWithShape="0"/>
                  </a:effectLst>
                  <a:latin typeface="Edwardian Script ITC" panose="030303020407070D0804" pitchFamily="66" charset="77"/>
                  <a:cs typeface="Apple Chancery" panose="03020702040506060504" pitchFamily="66" charset="-79"/>
                </a:rPr>
                <a:t>Metadata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6F8A68B-275C-C949-9FBD-5788C2343FE0}"/>
              </a:ext>
            </a:extLst>
          </p:cNvPr>
          <p:cNvGrpSpPr/>
          <p:nvPr/>
        </p:nvGrpSpPr>
        <p:grpSpPr>
          <a:xfrm>
            <a:off x="1592096" y="1303112"/>
            <a:ext cx="6774611" cy="1418196"/>
            <a:chOff x="1592096" y="1303112"/>
            <a:chExt cx="6774611" cy="1418196"/>
          </a:xfrm>
        </p:grpSpPr>
        <p:sp>
          <p:nvSpPr>
            <p:cNvPr id="1153" name="Rounded Rectangle 19"/>
            <p:cNvSpPr/>
            <p:nvPr/>
          </p:nvSpPr>
          <p:spPr>
            <a:xfrm>
              <a:off x="1592096" y="1926465"/>
              <a:ext cx="6774611" cy="79484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>
              <a:solidFill>
                <a:schemeClr val="accent5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158" name="Rectangle 8"/>
            <p:cNvSpPr txBox="1"/>
            <p:nvPr/>
          </p:nvSpPr>
          <p:spPr>
            <a:xfrm>
              <a:off x="3242797" y="1303113"/>
              <a:ext cx="1032494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rPr dirty="0"/>
                <a:t>D011247 </a:t>
              </a:r>
            </a:p>
          </p:txBody>
        </p:sp>
        <p:sp>
          <p:nvSpPr>
            <p:cNvPr id="1159" name="Rectangle 9"/>
            <p:cNvSpPr txBox="1"/>
            <p:nvPr/>
          </p:nvSpPr>
          <p:spPr>
            <a:xfrm>
              <a:off x="5370378" y="1303113"/>
              <a:ext cx="1032494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rPr dirty="0"/>
                <a:t>D006973 </a:t>
              </a:r>
            </a:p>
          </p:txBody>
        </p:sp>
        <p:sp>
          <p:nvSpPr>
            <p:cNvPr id="1165" name="TextBox 23"/>
            <p:cNvSpPr txBox="1"/>
            <p:nvPr/>
          </p:nvSpPr>
          <p:spPr>
            <a:xfrm>
              <a:off x="1592096" y="1303112"/>
              <a:ext cx="1310613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b="1">
                  <a:solidFill>
                    <a:srgbClr val="FF0000"/>
                  </a:solidFill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rPr dirty="0" err="1"/>
                <a:t>MeSH</a:t>
              </a:r>
              <a:r>
                <a:rPr dirty="0"/>
                <a:t> 200</a:t>
              </a:r>
              <a:r>
                <a:rPr lang="fr-CH" dirty="0"/>
                <a:t>9</a:t>
              </a:r>
              <a:endParaRPr dirty="0"/>
            </a:p>
          </p:txBody>
        </p:sp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13D334D6-D01D-B444-A6C5-CE0A76683C64}"/>
                </a:ext>
              </a:extLst>
            </p:cNvPr>
            <p:cNvCxnSpPr/>
            <p:nvPr/>
          </p:nvCxnSpPr>
          <p:spPr>
            <a:xfrm flipH="1" flipV="1">
              <a:off x="3867665" y="1614789"/>
              <a:ext cx="518984" cy="504577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36BB2B1E-7AEB-D447-9E0E-C9DEAB213434}"/>
                </a:ext>
              </a:extLst>
            </p:cNvPr>
            <p:cNvCxnSpPr>
              <a:endCxn id="1159" idx="2"/>
            </p:cNvCxnSpPr>
            <p:nvPr/>
          </p:nvCxnSpPr>
          <p:spPr>
            <a:xfrm flipH="1" flipV="1">
              <a:off x="5886625" y="1661254"/>
              <a:ext cx="705705" cy="458112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1" name="Title 3"/>
          <p:cNvSpPr txBox="1">
            <a:spLocks noGrp="1"/>
          </p:cNvSpPr>
          <p:nvPr>
            <p:ph type="title"/>
          </p:nvPr>
        </p:nvSpPr>
        <p:spPr>
          <a:xfrm>
            <a:off x="1592262" y="141945"/>
            <a:ext cx="6299201" cy="40651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What are Annotations and mappings?</a:t>
            </a:r>
          </a:p>
        </p:txBody>
      </p:sp>
      <p:sp>
        <p:nvSpPr>
          <p:cNvPr id="1152" name="Slide Number Placeholder 4"/>
          <p:cNvSpPr txBox="1">
            <a:spLocks noGrp="1"/>
          </p:cNvSpPr>
          <p:nvPr>
            <p:ph type="sldNum" sz="quarter" idx="2"/>
          </p:nvPr>
        </p:nvSpPr>
        <p:spPr>
          <a:xfrm>
            <a:off x="7891463" y="4891009"/>
            <a:ext cx="863601" cy="23114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3D464A9-D7BB-C548-9888-19F8C7B29FFE}"/>
              </a:ext>
            </a:extLst>
          </p:cNvPr>
          <p:cNvGrpSpPr/>
          <p:nvPr/>
        </p:nvGrpSpPr>
        <p:grpSpPr>
          <a:xfrm>
            <a:off x="3955924" y="2107010"/>
            <a:ext cx="3371268" cy="252446"/>
            <a:chOff x="3925034" y="2119366"/>
            <a:chExt cx="3371268" cy="252446"/>
          </a:xfrm>
        </p:grpSpPr>
        <p:sp>
          <p:nvSpPr>
            <p:cNvPr id="1155" name="Rounded Rectangle 7"/>
            <p:cNvSpPr/>
            <p:nvPr/>
          </p:nvSpPr>
          <p:spPr>
            <a:xfrm>
              <a:off x="5894174" y="2119366"/>
              <a:ext cx="1402128" cy="246183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hueOff val="385715"/>
                    <a:lumOff val="42268"/>
                  </a:schemeClr>
                </a:gs>
              </a:gsLst>
              <a:lin ang="16200000" scaled="0"/>
            </a:gradFill>
            <a:ln w="9525" cap="flat">
              <a:solidFill>
                <a:srgbClr val="00ABC3"/>
              </a:solidFill>
              <a:prstDash val="solid"/>
              <a:round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56" name="Rounded Rectangle 6"/>
            <p:cNvSpPr/>
            <p:nvPr/>
          </p:nvSpPr>
          <p:spPr>
            <a:xfrm>
              <a:off x="3925034" y="2125629"/>
              <a:ext cx="1079454" cy="246183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hueOff val="385715"/>
                    <a:lumOff val="42268"/>
                  </a:schemeClr>
                </a:gs>
              </a:gsLst>
              <a:lin ang="16200000" scaled="0"/>
            </a:gradFill>
            <a:ln w="9525" cap="flat">
              <a:solidFill>
                <a:srgbClr val="00ABC3"/>
              </a:solidFill>
              <a:prstDash val="solid"/>
              <a:round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162" name="TextBox 15"/>
          <p:cNvSpPr txBox="1"/>
          <p:nvPr/>
        </p:nvSpPr>
        <p:spPr>
          <a:xfrm>
            <a:off x="1673840" y="2028360"/>
            <a:ext cx="6692867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rPr lang="fr-CH" dirty="0"/>
              <a:t>D</a:t>
            </a:r>
            <a:r>
              <a:rPr dirty="0" err="1"/>
              <a:t>iabetes</a:t>
            </a:r>
            <a:r>
              <a:rPr dirty="0"/>
              <a:t> mellitus and pregnancy-induced hypertension 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7B601B-628E-8F41-97FE-23981B3CDD5C}"/>
              </a:ext>
            </a:extLst>
          </p:cNvPr>
          <p:cNvSpPr/>
          <p:nvPr/>
        </p:nvSpPr>
        <p:spPr>
          <a:xfrm>
            <a:off x="1499527" y="813675"/>
            <a:ext cx="1267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Annotation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F23143-8A7A-6642-A755-7CD5F2CA94C2}"/>
              </a:ext>
            </a:extLst>
          </p:cNvPr>
          <p:cNvGrpSpPr/>
          <p:nvPr/>
        </p:nvGrpSpPr>
        <p:grpSpPr>
          <a:xfrm>
            <a:off x="2614949" y="3642976"/>
            <a:ext cx="5596116" cy="1245766"/>
            <a:chOff x="2614949" y="3642976"/>
            <a:chExt cx="5596116" cy="1245766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8E268509-E874-FF43-88C9-815A1443A9EF}"/>
                </a:ext>
              </a:extLst>
            </p:cNvPr>
            <p:cNvGrpSpPr/>
            <p:nvPr/>
          </p:nvGrpSpPr>
          <p:grpSpPr>
            <a:xfrm>
              <a:off x="2614949" y="3642976"/>
              <a:ext cx="5596116" cy="1245766"/>
              <a:chOff x="2614949" y="3642976"/>
              <a:chExt cx="5596116" cy="1245766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8498D8A6-F02B-4544-BDA8-8C34331B15AF}"/>
                  </a:ext>
                </a:extLst>
              </p:cNvPr>
              <p:cNvSpPr/>
              <p:nvPr/>
            </p:nvSpPr>
            <p:spPr>
              <a:xfrm>
                <a:off x="5815221" y="3642976"/>
                <a:ext cx="2395844" cy="1245766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6ADE84D8-1EB5-9F4A-8D5F-AB0A4FF4E3CD}"/>
                  </a:ext>
                </a:extLst>
              </p:cNvPr>
              <p:cNvSpPr/>
              <p:nvPr/>
            </p:nvSpPr>
            <p:spPr>
              <a:xfrm>
                <a:off x="2614949" y="3649192"/>
                <a:ext cx="1532237" cy="1145100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" name="TextBox 23">
                <a:extLst>
                  <a:ext uri="{FF2B5EF4-FFF2-40B4-BE49-F238E27FC236}">
                    <a16:creationId xmlns:a16="http://schemas.microsoft.com/office/drawing/2014/main" id="{172C9F97-BD86-1D4F-A033-F715AC255F8F}"/>
                  </a:ext>
                </a:extLst>
              </p:cNvPr>
              <p:cNvSpPr txBox="1"/>
              <p:nvPr/>
            </p:nvSpPr>
            <p:spPr>
              <a:xfrm>
                <a:off x="2717123" y="4217118"/>
                <a:ext cx="1310613" cy="36933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b="1">
                    <a:solidFill>
                      <a:srgbClr val="FF0000"/>
                    </a:solidFill>
                    <a:latin typeface="+mj-lt"/>
                    <a:ea typeface="+mj-ea"/>
                    <a:cs typeface="+mj-cs"/>
                    <a:sym typeface="Calibri"/>
                  </a:defRPr>
                </a:lvl1pPr>
              </a:lstStyle>
              <a:p>
                <a:r>
                  <a:rPr dirty="0" err="1"/>
                  <a:t>MeSH</a:t>
                </a:r>
                <a:r>
                  <a:rPr dirty="0"/>
                  <a:t> 200</a:t>
                </a:r>
                <a:r>
                  <a:rPr lang="fr-CH" dirty="0"/>
                  <a:t>9</a:t>
                </a:r>
                <a:endParaRPr dirty="0"/>
              </a:p>
            </p:txBody>
          </p:sp>
          <p:sp>
            <p:nvSpPr>
              <p:cNvPr id="28" name="TextBox 23">
                <a:extLst>
                  <a:ext uri="{FF2B5EF4-FFF2-40B4-BE49-F238E27FC236}">
                    <a16:creationId xmlns:a16="http://schemas.microsoft.com/office/drawing/2014/main" id="{94CBA062-7889-C240-9E14-74A6691D8471}"/>
                  </a:ext>
                </a:extLst>
              </p:cNvPr>
              <p:cNvSpPr txBox="1"/>
              <p:nvPr/>
            </p:nvSpPr>
            <p:spPr>
              <a:xfrm>
                <a:off x="6003557" y="4221742"/>
                <a:ext cx="2067231" cy="36933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b="1">
                    <a:solidFill>
                      <a:srgbClr val="FF0000"/>
                    </a:solidFill>
                    <a:latin typeface="+mj-lt"/>
                    <a:ea typeface="+mj-ea"/>
                    <a:cs typeface="+mj-cs"/>
                    <a:sym typeface="Calibri"/>
                  </a:defRPr>
                </a:lvl1pPr>
              </a:lstStyle>
              <a:p>
                <a:r>
                  <a:rPr lang="fr-CH" dirty="0"/>
                  <a:t>SNOMED-CT</a:t>
                </a:r>
                <a:r>
                  <a:rPr dirty="0"/>
                  <a:t> 200</a:t>
                </a:r>
                <a:r>
                  <a:rPr lang="fr-CH" dirty="0"/>
                  <a:t>9</a:t>
                </a:r>
                <a:endParaRPr dirty="0"/>
              </a:p>
            </p:txBody>
          </p:sp>
          <p:sp>
            <p:nvSpPr>
              <p:cNvPr id="11" name="Left-Right Arrow 10">
                <a:extLst>
                  <a:ext uri="{FF2B5EF4-FFF2-40B4-BE49-F238E27FC236}">
                    <a16:creationId xmlns:a16="http://schemas.microsoft.com/office/drawing/2014/main" id="{BB50BEA2-8E2F-3A4D-954F-565954BD0394}"/>
                  </a:ext>
                </a:extLst>
              </p:cNvPr>
              <p:cNvSpPr/>
              <p:nvPr/>
            </p:nvSpPr>
            <p:spPr>
              <a:xfrm>
                <a:off x="4138489" y="4148991"/>
                <a:ext cx="1676732" cy="238269"/>
              </a:xfrm>
              <a:prstGeom prst="leftRightArrow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F2C4E3E-4CA1-B048-834F-F5EA4EF8A1D1}"/>
                  </a:ext>
                </a:extLst>
              </p:cNvPr>
              <p:cNvSpPr txBox="1"/>
              <p:nvPr/>
            </p:nvSpPr>
            <p:spPr>
              <a:xfrm>
                <a:off x="4335522" y="3947683"/>
                <a:ext cx="11954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r>
                  <a:rPr lang="en-US" b="1" dirty="0">
                    <a:ln/>
                    <a:solidFill>
                      <a:sysClr val="windowText" lastClr="000000"/>
                    </a:solidFill>
                    <a:effectLst>
                      <a:glow rad="63500">
                        <a:schemeClr val="accent1">
                          <a:satMod val="175000"/>
                          <a:alpha val="40000"/>
                        </a:schemeClr>
                      </a:glow>
                    </a:effectLst>
                  </a:rPr>
                  <a:t>equivalent</a:t>
                </a: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2E479FE-321A-7749-A47F-454D627862DE}"/>
                </a:ext>
              </a:extLst>
            </p:cNvPr>
            <p:cNvSpPr txBox="1"/>
            <p:nvPr/>
          </p:nvSpPr>
          <p:spPr>
            <a:xfrm>
              <a:off x="2801233" y="3979714"/>
              <a:ext cx="105240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pregnancy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C174832-1B6B-774F-9FA4-A9FD4697CF0C}"/>
                </a:ext>
              </a:extLst>
            </p:cNvPr>
            <p:cNvSpPr txBox="1"/>
            <p:nvPr/>
          </p:nvSpPr>
          <p:spPr>
            <a:xfrm>
              <a:off x="6510970" y="3979714"/>
              <a:ext cx="105240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pregnancy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1E6D2D2-CA16-974A-BF62-B7891A70922A}"/>
              </a:ext>
            </a:extLst>
          </p:cNvPr>
          <p:cNvGrpSpPr/>
          <p:nvPr/>
        </p:nvGrpSpPr>
        <p:grpSpPr>
          <a:xfrm>
            <a:off x="1499527" y="3351457"/>
            <a:ext cx="6286409" cy="875880"/>
            <a:chOff x="1499527" y="3351457"/>
            <a:chExt cx="6286409" cy="87588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FE12820-7628-354C-BBEE-EA86E9EB0D86}"/>
                </a:ext>
              </a:extLst>
            </p:cNvPr>
            <p:cNvSpPr/>
            <p:nvPr/>
          </p:nvSpPr>
          <p:spPr>
            <a:xfrm>
              <a:off x="6288410" y="3858005"/>
              <a:ext cx="14975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Lucida Sans Unicode" panose="020B0602030504020204" pitchFamily="34" charset="0"/>
                </a:rPr>
                <a:t>289908002</a:t>
              </a:r>
              <a:endPara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1CBCC45-525F-E543-9BD0-5150731EF2BD}"/>
                </a:ext>
              </a:extLst>
            </p:cNvPr>
            <p:cNvSpPr/>
            <p:nvPr/>
          </p:nvSpPr>
          <p:spPr>
            <a:xfrm>
              <a:off x="2717123" y="3847786"/>
              <a:ext cx="12330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Lucida Sans Unicode" panose="020B0602030504020204" pitchFamily="34" charset="0"/>
                </a:rPr>
                <a:t>D011247</a:t>
              </a:r>
              <a:endPara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AA2B8A9-4D31-B740-81FE-9FA56360370B}"/>
                </a:ext>
              </a:extLst>
            </p:cNvPr>
            <p:cNvSpPr/>
            <p:nvPr/>
          </p:nvSpPr>
          <p:spPr>
            <a:xfrm>
              <a:off x="1499527" y="3351457"/>
              <a:ext cx="112723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/>
                <a:t>Mappings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90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E68792F-AD49-4C4D-9563-39FBCBBD22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9</a:t>
            </a:fld>
            <a:endParaRPr lang="fr-FR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0715" y="129892"/>
            <a:ext cx="6589712" cy="841846"/>
          </a:xfrm>
        </p:spPr>
        <p:txBody>
          <a:bodyPr/>
          <a:lstStyle/>
          <a:p>
            <a:r>
              <a:rPr lang="en-US" dirty="0"/>
              <a:t>Implementation using </a:t>
            </a:r>
            <a:r>
              <a:rPr lang="en-US" dirty="0" err="1"/>
              <a:t>TriG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75738" y="537129"/>
            <a:ext cx="4284311" cy="37865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4617" y="2486337"/>
            <a:ext cx="4479805" cy="14865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532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LIST_PPT_Template_Vertical">
  <a:themeElements>
    <a:clrScheme name="2017_LIST_Color_Theme_RGB">
      <a:dk1>
        <a:srgbClr val="141313"/>
      </a:dk1>
      <a:lt1>
        <a:srgbClr val="FFFFFF"/>
      </a:lt1>
      <a:dk2>
        <a:srgbClr val="537992"/>
      </a:dk2>
      <a:lt2>
        <a:srgbClr val="EAF4F8"/>
      </a:lt2>
      <a:accent1>
        <a:srgbClr val="00AFC8"/>
      </a:accent1>
      <a:accent2>
        <a:srgbClr val="537992"/>
      </a:accent2>
      <a:accent3>
        <a:srgbClr val="572A4B"/>
      </a:accent3>
      <a:accent4>
        <a:srgbClr val="E5ECEC"/>
      </a:accent4>
      <a:accent5>
        <a:srgbClr val="9E9F9E"/>
      </a:accent5>
      <a:accent6>
        <a:srgbClr val="D91F53"/>
      </a:accent6>
      <a:hlink>
        <a:srgbClr val="00A0AE"/>
      </a:hlink>
      <a:folHlink>
        <a:srgbClr val="CE004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7_LIST_PPT_Template_16_9.potx" id="{91BB67E2-7047-6040-B112-9B250065D5F7}" vid="{9EE86393-E7D1-EE44-B9E3-67F7156B3F1E}"/>
    </a:ext>
  </a:extLst>
</a:theme>
</file>

<file path=ppt/theme/theme2.xml><?xml version="1.0" encoding="utf-8"?>
<a:theme xmlns:a="http://schemas.openxmlformats.org/drawingml/2006/main" name="LIST_PPT_Template_Vertical_NoLogo">
  <a:themeElements>
    <a:clrScheme name="2017_LIST_Color_Theme_RGB">
      <a:dk1>
        <a:srgbClr val="141313"/>
      </a:dk1>
      <a:lt1>
        <a:srgbClr val="FFFFFF"/>
      </a:lt1>
      <a:dk2>
        <a:srgbClr val="537992"/>
      </a:dk2>
      <a:lt2>
        <a:srgbClr val="EAF4F8"/>
      </a:lt2>
      <a:accent1>
        <a:srgbClr val="00AFC8"/>
      </a:accent1>
      <a:accent2>
        <a:srgbClr val="537992"/>
      </a:accent2>
      <a:accent3>
        <a:srgbClr val="572A4B"/>
      </a:accent3>
      <a:accent4>
        <a:srgbClr val="E5ECEC"/>
      </a:accent4>
      <a:accent5>
        <a:srgbClr val="9E9F9E"/>
      </a:accent5>
      <a:accent6>
        <a:srgbClr val="D91F53"/>
      </a:accent6>
      <a:hlink>
        <a:srgbClr val="00A0AE"/>
      </a:hlink>
      <a:folHlink>
        <a:srgbClr val="CE004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7_LIST_PPT_Template_16_9.potx" id="{91BB67E2-7047-6040-B112-9B250065D5F7}" vid="{281372EE-BC64-264A-92AD-F8BCF57D9F1E}"/>
    </a:ext>
  </a:extLst>
</a:theme>
</file>

<file path=ppt/theme/theme3.xml><?xml version="1.0" encoding="utf-8"?>
<a:theme xmlns:a="http://schemas.openxmlformats.org/drawingml/2006/main" name="LIST_PPT_Template_Horizontal">
  <a:themeElements>
    <a:clrScheme name="2017_LIST_Color_Theme_RGB">
      <a:dk1>
        <a:srgbClr val="141313"/>
      </a:dk1>
      <a:lt1>
        <a:srgbClr val="FFFFFF"/>
      </a:lt1>
      <a:dk2>
        <a:srgbClr val="537992"/>
      </a:dk2>
      <a:lt2>
        <a:srgbClr val="EAF4F8"/>
      </a:lt2>
      <a:accent1>
        <a:srgbClr val="00AFC8"/>
      </a:accent1>
      <a:accent2>
        <a:srgbClr val="537992"/>
      </a:accent2>
      <a:accent3>
        <a:srgbClr val="572A4B"/>
      </a:accent3>
      <a:accent4>
        <a:srgbClr val="E5ECEC"/>
      </a:accent4>
      <a:accent5>
        <a:srgbClr val="9E9F9E"/>
      </a:accent5>
      <a:accent6>
        <a:srgbClr val="D91F53"/>
      </a:accent6>
      <a:hlink>
        <a:srgbClr val="00A0AE"/>
      </a:hlink>
      <a:folHlink>
        <a:srgbClr val="CE004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7_LIST_PPT_Template_16_9.potx" id="{91BB67E2-7047-6040-B112-9B250065D5F7}" vid="{AB40ABC9-0DBA-CC45-9CB5-BFD8D910890F}"/>
    </a:ext>
  </a:extLst>
</a:theme>
</file>

<file path=ppt/theme/theme4.xml><?xml version="1.0" encoding="utf-8"?>
<a:theme xmlns:a="http://schemas.openxmlformats.org/drawingml/2006/main" name="LIST_PPT_Template_Horizontal_NoLogo">
  <a:themeElements>
    <a:clrScheme name="2017_LIST_Color_Theme_RGB">
      <a:dk1>
        <a:srgbClr val="141313"/>
      </a:dk1>
      <a:lt1>
        <a:srgbClr val="FFFFFF"/>
      </a:lt1>
      <a:dk2>
        <a:srgbClr val="537992"/>
      </a:dk2>
      <a:lt2>
        <a:srgbClr val="EAF4F8"/>
      </a:lt2>
      <a:accent1>
        <a:srgbClr val="00AFC8"/>
      </a:accent1>
      <a:accent2>
        <a:srgbClr val="537992"/>
      </a:accent2>
      <a:accent3>
        <a:srgbClr val="572A4B"/>
      </a:accent3>
      <a:accent4>
        <a:srgbClr val="E5ECEC"/>
      </a:accent4>
      <a:accent5>
        <a:srgbClr val="9E9F9E"/>
      </a:accent5>
      <a:accent6>
        <a:srgbClr val="D91F53"/>
      </a:accent6>
      <a:hlink>
        <a:srgbClr val="00A0AE"/>
      </a:hlink>
      <a:folHlink>
        <a:srgbClr val="CE004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7_LIST_PPT_Template_16_9.potx" id="{91BB67E2-7047-6040-B112-9B250065D5F7}" vid="{CF886252-4805-BD4F-A822-264C677203F6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23999</TotalTime>
  <Words>1385</Words>
  <Application>Microsoft Macintosh PowerPoint</Application>
  <PresentationFormat>On-screen Show (16:9)</PresentationFormat>
  <Paragraphs>381</Paragraphs>
  <Slides>36</Slides>
  <Notes>10</Notes>
  <HiddenSlides>4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36</vt:i4>
      </vt:variant>
    </vt:vector>
  </HeadingPairs>
  <TitlesOfParts>
    <vt:vector size="57" baseType="lpstr">
      <vt:lpstr>ＭＳ Ｐゴシック</vt:lpstr>
      <vt:lpstr>Apple Chancery</vt:lpstr>
      <vt:lpstr>Arial</vt:lpstr>
      <vt:lpstr>Bebas Neue</vt:lpstr>
      <vt:lpstr>BentonSans Book</vt:lpstr>
      <vt:lpstr>BentonSans Condensed Book</vt:lpstr>
      <vt:lpstr>Calibri</vt:lpstr>
      <vt:lpstr>Calibri Light</vt:lpstr>
      <vt:lpstr>Edwardian Script ITC</vt:lpstr>
      <vt:lpstr>Gurmukhi MN</vt:lpstr>
      <vt:lpstr>Lucida Sans Unicode</vt:lpstr>
      <vt:lpstr>Open Sans Light</vt:lpstr>
      <vt:lpstr>Times</vt:lpstr>
      <vt:lpstr>Times New Roman</vt:lpstr>
      <vt:lpstr>Wingdings</vt:lpstr>
      <vt:lpstr>Zapfino</vt:lpstr>
      <vt:lpstr>LIST_PPT_Template_Vertical</vt:lpstr>
      <vt:lpstr>LIST_PPT_Template_Vertical_NoLogo</vt:lpstr>
      <vt:lpstr>LIST_PPT_Template_Horizontal</vt:lpstr>
      <vt:lpstr>LIST_PPT_Template_Horizontal_NoLogo</vt:lpstr>
      <vt:lpstr>Office Theme</vt:lpstr>
      <vt:lpstr>Cédric Pruski       M. Da Silveira</vt:lpstr>
      <vt:lpstr>Successful histories</vt:lpstr>
      <vt:lpstr>PowerPoint Presentation</vt:lpstr>
      <vt:lpstr>New Challenges</vt:lpstr>
      <vt:lpstr>PowerPoint Presentation</vt:lpstr>
      <vt:lpstr>PowerPoint Presentation</vt:lpstr>
      <vt:lpstr>What we are doing?</vt:lpstr>
      <vt:lpstr>What are Annotations and mappings?</vt:lpstr>
      <vt:lpstr>Implementation using TriG</vt:lpstr>
      <vt:lpstr>Impact of Knowledge evolution in information systems</vt:lpstr>
      <vt:lpstr>Impact of Knowledge evolution in information systems</vt:lpstr>
      <vt:lpstr>Business perspective</vt:lpstr>
      <vt:lpstr>Business perspective</vt:lpstr>
      <vt:lpstr>Example Of Eurovoc mappings</vt:lpstr>
      <vt:lpstr>When using Dynaccurate</vt:lpstr>
      <vt:lpstr>PowerPoint Presentation</vt:lpstr>
      <vt:lpstr>What we are doing?</vt:lpstr>
      <vt:lpstr>Fixing MAppings</vt:lpstr>
      <vt:lpstr>DYNACCURATE - General approach</vt:lpstr>
      <vt:lpstr>Maintenance process</vt:lpstr>
      <vt:lpstr>Maintenance process</vt:lpstr>
      <vt:lpstr>Fixing Semantic Annotations</vt:lpstr>
      <vt:lpstr>Decide what actions to perform </vt:lpstr>
      <vt:lpstr>Decide what actions to perform </vt:lpstr>
      <vt:lpstr>ExAmple of rule</vt:lpstr>
      <vt:lpstr>Direct maintenance</vt:lpstr>
      <vt:lpstr>"Concept drift" for annotations</vt:lpstr>
      <vt:lpstr>Background knowledge</vt:lpstr>
      <vt:lpstr>What we are doing?</vt:lpstr>
      <vt:lpstr>Knowledge Graph  retrieving past information</vt:lpstr>
      <vt:lpstr>Historical Knowledge Graph creation</vt:lpstr>
      <vt:lpstr>Usage</vt:lpstr>
      <vt:lpstr>Historical Knowledge graph, example</vt:lpstr>
      <vt:lpstr>Ongoing research</vt:lpstr>
      <vt:lpstr>demo</vt:lpstr>
      <vt:lpstr>Visit us at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Marcos</cp:lastModifiedBy>
  <cp:revision>135</cp:revision>
  <cp:lastPrinted>2017-02-07T13:53:20Z</cp:lastPrinted>
  <dcterms:created xsi:type="dcterms:W3CDTF">2017-04-10T08:42:06Z</dcterms:created>
  <dcterms:modified xsi:type="dcterms:W3CDTF">2019-06-05T09:14:21Z</dcterms:modified>
</cp:coreProperties>
</file>